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7" r:id="rId2"/>
    <p:sldId id="258" r:id="rId3"/>
    <p:sldId id="259" r:id="rId4"/>
    <p:sldId id="260" r:id="rId5"/>
    <p:sldId id="261" r:id="rId6"/>
    <p:sldId id="262" r:id="rId7"/>
    <p:sldId id="267" r:id="rId8"/>
    <p:sldId id="276"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5000"/>
  </p:normalViewPr>
  <p:slideViewPr>
    <p:cSldViewPr snapToGrid="0" snapToObjects="1">
      <p:cViewPr>
        <p:scale>
          <a:sx n="77" d="100"/>
          <a:sy n="77" d="100"/>
        </p:scale>
        <p:origin x="1280"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6145A-580F-4A45-A99E-23B35768CBE9}" type="datetimeFigureOut">
              <a:rPr kumimoji="1" lang="zh-CN" altLang="en-US" smtClean="0"/>
              <a:t>2024/2/26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0D449-D6D2-BE45-B8DF-B58EBEF0B510}" type="slidenum">
              <a:rPr kumimoji="1" lang="zh-CN" altLang="en-US" smtClean="0"/>
              <a:t>‹#›</a:t>
            </a:fld>
            <a:endParaRPr kumimoji="1" lang="zh-CN" altLang="en-US"/>
          </a:p>
        </p:txBody>
      </p:sp>
    </p:spTree>
    <p:extLst>
      <p:ext uri="{BB962C8B-B14F-4D97-AF65-F5344CB8AC3E}">
        <p14:creationId xmlns:p14="http://schemas.microsoft.com/office/powerpoint/2010/main" val="1357394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mtClean="0"/>
              <a:t>课程介绍半小时</a:t>
            </a:r>
            <a:endParaRPr kumimoji="1" lang="zh-CN" altLang="en-US"/>
          </a:p>
        </p:txBody>
      </p:sp>
      <p:sp>
        <p:nvSpPr>
          <p:cNvPr id="4" name="幻灯片编号占位符 3"/>
          <p:cNvSpPr>
            <a:spLocks noGrp="1"/>
          </p:cNvSpPr>
          <p:nvPr>
            <p:ph type="sldNum" sz="quarter" idx="10"/>
          </p:nvPr>
        </p:nvSpPr>
        <p:spPr/>
        <p:txBody>
          <a:bodyPr/>
          <a:lstStyle/>
          <a:p>
            <a:fld id="{0A8D9862-2392-B647-BE54-233B48DBE94B}" type="slidenum">
              <a:rPr kumimoji="1" lang="zh-CN" altLang="en-US" smtClean="0"/>
              <a:t>6</a:t>
            </a:fld>
            <a:endParaRPr kumimoji="1" lang="zh-CN" altLang="en-US"/>
          </a:p>
        </p:txBody>
      </p:sp>
    </p:spTree>
    <p:extLst>
      <p:ext uri="{BB962C8B-B14F-4D97-AF65-F5344CB8AC3E}">
        <p14:creationId xmlns:p14="http://schemas.microsoft.com/office/powerpoint/2010/main" val="1013823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mtClean="0"/>
              <a:t>课程介绍半小时</a:t>
            </a:r>
            <a:endParaRPr kumimoji="1" lang="zh-CN" altLang="en-US"/>
          </a:p>
        </p:txBody>
      </p:sp>
      <p:sp>
        <p:nvSpPr>
          <p:cNvPr id="4" name="幻灯片编号占位符 3"/>
          <p:cNvSpPr>
            <a:spLocks noGrp="1"/>
          </p:cNvSpPr>
          <p:nvPr>
            <p:ph type="sldNum" sz="quarter" idx="10"/>
          </p:nvPr>
        </p:nvSpPr>
        <p:spPr/>
        <p:txBody>
          <a:bodyPr/>
          <a:lstStyle/>
          <a:p>
            <a:fld id="{0A8D9862-2392-B647-BE54-233B48DBE94B}" type="slidenum">
              <a:rPr kumimoji="1" lang="zh-CN" altLang="en-US" smtClean="0"/>
              <a:t>7</a:t>
            </a:fld>
            <a:endParaRPr kumimoji="1" lang="zh-CN" altLang="en-US"/>
          </a:p>
        </p:txBody>
      </p:sp>
    </p:spTree>
    <p:extLst>
      <p:ext uri="{BB962C8B-B14F-4D97-AF65-F5344CB8AC3E}">
        <p14:creationId xmlns:p14="http://schemas.microsoft.com/office/powerpoint/2010/main" val="161163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zh-CN" altLang="en-US" dirty="0"/>
              <a:t>同学们也许要问，为什么我要上这门生物学课程，生物学对我做数学的，或者做</a:t>
            </a:r>
            <a:r>
              <a:rPr lang="zh-CN" altLang="en-US" dirty="0" smtClean="0"/>
              <a:t>信息科学、计算机科学</a:t>
            </a:r>
            <a:r>
              <a:rPr lang="zh-CN" altLang="en-US" dirty="0"/>
              <a:t>的有什么作用</a:t>
            </a:r>
            <a:r>
              <a:rPr lang="zh-CN" altLang="en-US" dirty="0" smtClean="0"/>
              <a:t>？</a:t>
            </a:r>
            <a:endParaRPr lang="en-US" altLang="zh-CN" dirty="0" smtClean="0"/>
          </a:p>
          <a:p>
            <a:pPr marL="171450" indent="-171450">
              <a:buFont typeface="Arial" charset="0"/>
              <a:buChar char="•"/>
            </a:pPr>
            <a:r>
              <a:rPr lang="zh-CN" altLang="en-US" dirty="0" smtClean="0"/>
              <a:t>我</a:t>
            </a:r>
            <a:r>
              <a:rPr lang="zh-CN" altLang="en-US" dirty="0"/>
              <a:t>想告诉大家如下几个事实</a:t>
            </a:r>
            <a:r>
              <a:rPr lang="zh-CN" altLang="en-US" dirty="0" smtClean="0"/>
              <a:t>：</a:t>
            </a:r>
            <a:endParaRPr lang="en-US" altLang="zh-CN" dirty="0" smtClean="0"/>
          </a:p>
          <a:p>
            <a:pPr marL="628650" lvl="1" indent="-171450">
              <a:buFont typeface="Arial" charset="0"/>
              <a:buChar char="•"/>
            </a:pPr>
            <a:r>
              <a:rPr lang="zh-CN" altLang="en-US" dirty="0" smtClean="0"/>
              <a:t>首先</a:t>
            </a:r>
            <a:r>
              <a:rPr lang="zh-CN" altLang="en-US" dirty="0"/>
              <a:t>生物学作为语数外，物化生</a:t>
            </a:r>
            <a:r>
              <a:rPr lang="en-US" altLang="zh-CN" dirty="0"/>
              <a:t>6</a:t>
            </a:r>
            <a:r>
              <a:rPr lang="zh-CN" altLang="en-US" dirty="0"/>
              <a:t>门主干课，是现代人必须要掌握的基本科学知识。我们这门课会系统的介绍现代社会的基本生物学常识和生物学原理。使得大家从机制和原理上能够对生活中的相关事件有清醒的认识能够做出科学的判断，例如，营养、生病、心情、智力。。</a:t>
            </a:r>
            <a:r>
              <a:rPr lang="zh-CN" altLang="en-US" dirty="0" smtClean="0"/>
              <a:t>。</a:t>
            </a:r>
            <a:endParaRPr lang="en-US" altLang="zh-CN" dirty="0" smtClean="0"/>
          </a:p>
          <a:p>
            <a:pPr marL="628650" lvl="1" indent="-171450">
              <a:buFont typeface="Arial" charset="0"/>
              <a:buChar char="•"/>
            </a:pPr>
            <a:r>
              <a:rPr lang="zh-CN" altLang="en-US" dirty="0" smtClean="0"/>
              <a:t>其次</a:t>
            </a:r>
            <a:r>
              <a:rPr lang="zh-CN" altLang="en-US" dirty="0"/>
              <a:t>，课程的目的之一是训练大家科学的思维方式，用客观辩证的观点去探索复杂的世界</a:t>
            </a:r>
            <a:r>
              <a:rPr lang="zh-CN" altLang="en-US" dirty="0" smtClean="0"/>
              <a:t>。</a:t>
            </a:r>
            <a:endParaRPr lang="en-US" altLang="zh-CN" dirty="0" smtClean="0"/>
          </a:p>
          <a:p>
            <a:pPr marL="628650" lvl="1" indent="-171450">
              <a:buFont typeface="Arial" charset="0"/>
              <a:buChar char="•"/>
            </a:pPr>
            <a:r>
              <a:rPr lang="zh-CN" altLang="en-US" dirty="0" smtClean="0"/>
              <a:t>再次</a:t>
            </a:r>
            <a:r>
              <a:rPr lang="zh-CN" altLang="en-US" dirty="0"/>
              <a:t>，该课程想让大家理解生物学的一些重要的套路，使得我们对于个体，个体的疾病与健康，对于群体，对于群体的社会性与变异性规律有一些了解，以便更好的理解我们自己和我们所处的社会</a:t>
            </a:r>
            <a:r>
              <a:rPr lang="zh-CN" altLang="en-US" dirty="0" smtClean="0"/>
              <a:t>。</a:t>
            </a:r>
            <a:endParaRPr lang="en-US" altLang="zh-CN" dirty="0" smtClean="0"/>
          </a:p>
          <a:p>
            <a:pPr marL="628650" lvl="1" indent="-171450">
              <a:buFont typeface="Arial" charset="0"/>
              <a:buChar char="•"/>
            </a:pPr>
            <a:r>
              <a:rPr lang="zh-CN" altLang="en-US" dirty="0" smtClean="0"/>
              <a:t>最后，对于</a:t>
            </a:r>
            <a:r>
              <a:rPr lang="zh-CN" altLang="en-US" dirty="0"/>
              <a:t>做信息科学，数学</a:t>
            </a:r>
            <a:r>
              <a:rPr lang="zh-CN" altLang="en-US" dirty="0" smtClean="0"/>
              <a:t>和计算机科学</a:t>
            </a:r>
            <a:r>
              <a:rPr lang="zh-CN" altLang="en-US" dirty="0"/>
              <a:t>的同学来说，生命科学的学习提供了一个未知的交叉领域，期待大家来拓展，无论是做生物学启发下的数学模型还是做智能分析系统帮助生命科学研究，都会</a:t>
            </a:r>
            <a:r>
              <a:rPr lang="zh-CN" altLang="en-US" dirty="0" smtClean="0"/>
              <a:t>产生意想不到的</a:t>
            </a:r>
            <a:r>
              <a:rPr lang="zh-CN" altLang="en-US" dirty="0"/>
              <a:t>效益。</a:t>
            </a:r>
            <a:endParaRPr lang="en-US" dirty="0"/>
          </a:p>
        </p:txBody>
      </p:sp>
      <p:sp>
        <p:nvSpPr>
          <p:cNvPr id="4" name="Slide Number Placeholder 3"/>
          <p:cNvSpPr>
            <a:spLocks noGrp="1"/>
          </p:cNvSpPr>
          <p:nvPr>
            <p:ph type="sldNum" sz="quarter" idx="5"/>
          </p:nvPr>
        </p:nvSpPr>
        <p:spPr/>
        <p:txBody>
          <a:bodyPr/>
          <a:lstStyle/>
          <a:p>
            <a:fld id="{A24612FB-A089-6445-8702-0F93CFF944A0}" type="slidenum">
              <a:rPr lang="en-US" smtClean="0"/>
              <a:t>8</a:t>
            </a:fld>
            <a:endParaRPr lang="en-US"/>
          </a:p>
        </p:txBody>
      </p:sp>
    </p:spTree>
    <p:extLst>
      <p:ext uri="{BB962C8B-B14F-4D97-AF65-F5344CB8AC3E}">
        <p14:creationId xmlns:p14="http://schemas.microsoft.com/office/powerpoint/2010/main" val="2068171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4BBBC878-1FEE-DC47-85D8-7062E6528B5B}" type="datetimeFigureOut">
              <a:rPr kumimoji="1" lang="zh-CN" altLang="en-US" smtClean="0"/>
              <a:t>2024/2/26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68991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BBBC878-1FEE-DC47-85D8-7062E6528B5B}" type="datetimeFigureOut">
              <a:rPr kumimoji="1" lang="zh-CN" altLang="en-US" smtClean="0"/>
              <a:t>2024/2/26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1451863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BBBC878-1FEE-DC47-85D8-7062E6528B5B}" type="datetimeFigureOut">
              <a:rPr kumimoji="1" lang="zh-CN" altLang="en-US" smtClean="0"/>
              <a:t>2024/2/26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17621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BBBC878-1FEE-DC47-85D8-7062E6528B5B}" type="datetimeFigureOut">
              <a:rPr kumimoji="1" lang="zh-CN" altLang="en-US" smtClean="0"/>
              <a:t>2024/2/26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203850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4BBBC878-1FEE-DC47-85D8-7062E6528B5B}" type="datetimeFigureOut">
              <a:rPr kumimoji="1" lang="zh-CN" altLang="en-US" smtClean="0"/>
              <a:t>2024/2/26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20037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4BBBC878-1FEE-DC47-85D8-7062E6528B5B}" type="datetimeFigureOut">
              <a:rPr kumimoji="1" lang="zh-CN" altLang="en-US" smtClean="0"/>
              <a:t>2024/2/26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397072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4BBBC878-1FEE-DC47-85D8-7062E6528B5B}" type="datetimeFigureOut">
              <a:rPr kumimoji="1" lang="zh-CN" altLang="en-US" smtClean="0"/>
              <a:t>2024/2/26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1363833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4BBBC878-1FEE-DC47-85D8-7062E6528B5B}" type="datetimeFigureOut">
              <a:rPr kumimoji="1" lang="zh-CN" altLang="en-US" smtClean="0"/>
              <a:t>2024/2/26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184902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BBC878-1FEE-DC47-85D8-7062E6528B5B}" type="datetimeFigureOut">
              <a:rPr kumimoji="1" lang="zh-CN" altLang="en-US" smtClean="0"/>
              <a:t>2024/2/26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29175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4BBBC878-1FEE-DC47-85D8-7062E6528B5B}" type="datetimeFigureOut">
              <a:rPr kumimoji="1" lang="zh-CN" altLang="en-US" smtClean="0"/>
              <a:t>2024/2/26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832060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4BBBC878-1FEE-DC47-85D8-7062E6528B5B}" type="datetimeFigureOut">
              <a:rPr kumimoji="1" lang="zh-CN" altLang="en-US" smtClean="0"/>
              <a:t>2024/2/26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232133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BC878-1FEE-DC47-85D8-7062E6528B5B}" type="datetimeFigureOut">
              <a:rPr kumimoji="1" lang="zh-CN" altLang="en-US" smtClean="0"/>
              <a:t>2024/2/26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62AAA8-9AF4-9346-A0CF-94D2432C73B3}" type="slidenum">
              <a:rPr kumimoji="1" lang="zh-CN" altLang="en-US" smtClean="0"/>
              <a:t>‹#›</a:t>
            </a:fld>
            <a:endParaRPr kumimoji="1" lang="zh-CN" altLang="en-US"/>
          </a:p>
        </p:txBody>
      </p:sp>
    </p:spTree>
    <p:extLst>
      <p:ext uri="{BB962C8B-B14F-4D97-AF65-F5344CB8AC3E}">
        <p14:creationId xmlns:p14="http://schemas.microsoft.com/office/powerpoint/2010/main" val="869372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emf"/><Relationship Id="rId8"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image" Target="../media/image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840375"/>
            <a:ext cx="12192000" cy="2257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p:nvPr>
        </p:nvSpPr>
        <p:spPr/>
        <p:txBody>
          <a:bodyPr>
            <a:normAutofit/>
          </a:bodyPr>
          <a:lstStyle/>
          <a:p>
            <a:r>
              <a:rPr kumimoji="1" lang="zh-CN" altLang="en-US" b="1" dirty="0" smtClean="0">
                <a:solidFill>
                  <a:schemeClr val="bg1"/>
                </a:solidFill>
                <a:latin typeface="SimHei" charset="-122"/>
                <a:ea typeface="SimHei" charset="-122"/>
                <a:cs typeface="SimHei" charset="-122"/>
              </a:rPr>
              <a:t>现代生命科学导论</a:t>
            </a:r>
            <a:r>
              <a:rPr kumimoji="1" lang="en-US" altLang="zh-CN" b="1" dirty="0" smtClean="0">
                <a:solidFill>
                  <a:schemeClr val="bg1"/>
                </a:solidFill>
                <a:latin typeface="SimHei" charset="-122"/>
                <a:ea typeface="SimHei" charset="-122"/>
                <a:cs typeface="SimHei" charset="-122"/>
              </a:rPr>
              <a:t>C</a:t>
            </a:r>
            <a:endParaRPr kumimoji="1" lang="zh-CN" altLang="en-US" b="1" dirty="0">
              <a:solidFill>
                <a:schemeClr val="bg1"/>
              </a:solidFill>
              <a:latin typeface="SimHei" charset="-122"/>
              <a:ea typeface="SimHei" charset="-122"/>
              <a:cs typeface="SimHei" charset="-122"/>
            </a:endParaRPr>
          </a:p>
        </p:txBody>
      </p:sp>
      <p:sp>
        <p:nvSpPr>
          <p:cNvPr id="3" name="副标题 2"/>
          <p:cNvSpPr>
            <a:spLocks noGrp="1"/>
          </p:cNvSpPr>
          <p:nvPr>
            <p:ph type="subTitle" idx="1"/>
          </p:nvPr>
        </p:nvSpPr>
        <p:spPr>
          <a:xfrm>
            <a:off x="1643268" y="3957331"/>
            <a:ext cx="9144000" cy="1655762"/>
          </a:xfrm>
        </p:spPr>
        <p:txBody>
          <a:bodyPr>
            <a:noAutofit/>
          </a:bodyPr>
          <a:lstStyle/>
          <a:p>
            <a:endParaRPr kumimoji="1" lang="en-US" altLang="zh-CN" sz="3200" dirty="0" smtClean="0"/>
          </a:p>
          <a:p>
            <a:endParaRPr kumimoji="1" lang="en-US" altLang="zh-CN" sz="3200" dirty="0"/>
          </a:p>
          <a:p>
            <a:r>
              <a:rPr kumimoji="1" lang="zh-CN" altLang="en-US" sz="3200" dirty="0" smtClean="0"/>
              <a:t>授课老师：李俊</a:t>
            </a:r>
            <a:endParaRPr kumimoji="1" lang="zh-CN" altLang="en-US" sz="3200" dirty="0"/>
          </a:p>
        </p:txBody>
      </p:sp>
    </p:spTree>
    <p:extLst>
      <p:ext uri="{BB962C8B-B14F-4D97-AF65-F5344CB8AC3E}">
        <p14:creationId xmlns:p14="http://schemas.microsoft.com/office/powerpoint/2010/main" val="203921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2500829"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14890" y="3114059"/>
            <a:ext cx="1277360" cy="461665"/>
          </a:xfrm>
          <a:prstGeom prst="rect">
            <a:avLst/>
          </a:prstGeom>
          <a:noFill/>
        </p:spPr>
        <p:txBody>
          <a:bodyPr wrap="square" rtlCol="0">
            <a:spAutoFit/>
          </a:bodyPr>
          <a:lstStyle/>
          <a:p>
            <a:pPr algn="ctr"/>
            <a:r>
              <a:rPr kumimoji="1" lang="zh-CN" altLang="en-US" sz="2400" b="1" dirty="0" smtClean="0">
                <a:solidFill>
                  <a:schemeClr val="bg1"/>
                </a:solidFill>
              </a:rPr>
              <a:t>李俊</a:t>
            </a:r>
            <a:endParaRPr kumimoji="1" lang="en-US" altLang="zh-CN" sz="2400" b="1" dirty="0">
              <a:solidFill>
                <a:schemeClr val="bg1"/>
              </a:solidFill>
            </a:endParaRPr>
          </a:p>
        </p:txBody>
      </p:sp>
      <p:sp>
        <p:nvSpPr>
          <p:cNvPr id="7" name="矩形 6"/>
          <p:cNvSpPr/>
          <p:nvPr/>
        </p:nvSpPr>
        <p:spPr>
          <a:xfrm>
            <a:off x="280527" y="3723031"/>
            <a:ext cx="2029536" cy="707886"/>
          </a:xfrm>
          <a:prstGeom prst="rect">
            <a:avLst/>
          </a:prstGeom>
        </p:spPr>
        <p:txBody>
          <a:bodyPr wrap="square">
            <a:spAutoFit/>
          </a:bodyPr>
          <a:lstStyle/>
          <a:p>
            <a:pPr algn="ctr"/>
            <a:r>
              <a:rPr kumimoji="1" lang="zh-CN" altLang="en-US" sz="2000" b="1" dirty="0" smtClean="0">
                <a:solidFill>
                  <a:schemeClr val="bg1"/>
                </a:solidFill>
              </a:rPr>
              <a:t>助理教授</a:t>
            </a:r>
            <a:r>
              <a:rPr kumimoji="1" lang="zh-CN" altLang="en-US" sz="2000" b="1" dirty="0">
                <a:solidFill>
                  <a:schemeClr val="bg1"/>
                </a:solidFill>
              </a:rPr>
              <a:t>、研究员、博士生导师</a:t>
            </a:r>
          </a:p>
        </p:txBody>
      </p:sp>
      <p:sp>
        <p:nvSpPr>
          <p:cNvPr id="8" name="矩形 7"/>
          <p:cNvSpPr/>
          <p:nvPr/>
        </p:nvSpPr>
        <p:spPr>
          <a:xfrm>
            <a:off x="235646" y="5105659"/>
            <a:ext cx="2029536" cy="1015663"/>
          </a:xfrm>
          <a:prstGeom prst="rect">
            <a:avLst/>
          </a:prstGeom>
        </p:spPr>
        <p:txBody>
          <a:bodyPr wrap="square">
            <a:spAutoFit/>
          </a:bodyPr>
          <a:lstStyle/>
          <a:p>
            <a:pPr algn="ctr"/>
            <a:r>
              <a:rPr kumimoji="1" lang="zh-CN" altLang="en-US" sz="2000" b="1" dirty="0" smtClean="0">
                <a:solidFill>
                  <a:schemeClr val="bg1"/>
                </a:solidFill>
              </a:rPr>
              <a:t>病原结构生物学与膜蛋白研究实验室</a:t>
            </a:r>
            <a:endParaRPr kumimoji="1" lang="zh-CN" altLang="en-US" sz="2000" b="1" dirty="0">
              <a:solidFill>
                <a:schemeClr val="bg1"/>
              </a:solidFill>
            </a:endParaRPr>
          </a:p>
        </p:txBody>
      </p:sp>
      <p:sp>
        <p:nvSpPr>
          <p:cNvPr id="11" name="矩形 10"/>
          <p:cNvSpPr/>
          <p:nvPr/>
        </p:nvSpPr>
        <p:spPr>
          <a:xfrm>
            <a:off x="2689338" y="24485"/>
            <a:ext cx="3708523" cy="662554"/>
          </a:xfrm>
          <a:prstGeom prst="rect">
            <a:avLst/>
          </a:prstGeom>
        </p:spPr>
        <p:txBody>
          <a:bodyPr wrap="square">
            <a:spAutoFit/>
          </a:bodyPr>
          <a:lstStyle/>
          <a:p>
            <a:pPr algn="ctr" defTabSz="2417816">
              <a:lnSpc>
                <a:spcPct val="150000"/>
              </a:lnSpc>
              <a:defRPr/>
            </a:pPr>
            <a:r>
              <a:rPr lang="zh-CN" altLang="x-none" sz="2800" b="1" dirty="0">
                <a:solidFill>
                  <a:srgbClr val="C00000"/>
                </a:solidFill>
                <a:latin typeface="微软雅黑" panose="020B0503020204020204" pitchFamily="34" charset="-122"/>
                <a:ea typeface="微软雅黑" panose="020B0503020204020204" pitchFamily="34" charset="-122"/>
              </a:rPr>
              <a:t>抗结核</a:t>
            </a:r>
            <a:r>
              <a:rPr lang="zh-CN" altLang="en-US" sz="2800" b="1" dirty="0">
                <a:solidFill>
                  <a:srgbClr val="C00000"/>
                </a:solidFill>
                <a:latin typeface="微软雅黑" panose="020B0503020204020204" pitchFamily="34" charset="-122"/>
                <a:ea typeface="微软雅黑" panose="020B0503020204020204" pitchFamily="34" charset="-122"/>
              </a:rPr>
              <a:t>结构研究中心</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pic>
        <p:nvPicPr>
          <p:cNvPr id="12" name="Picture 4" descr="铭牌改1">
            <a:extLst>
              <a:ext uri="{FF2B5EF4-FFF2-40B4-BE49-F238E27FC236}">
                <a16:creationId xmlns:a16="http://schemas.microsoft.com/office/drawing/2014/main" xmlns="" id="{D565669F-758A-4295-AB9D-9D26FCA329A0}"/>
              </a:ext>
            </a:extLst>
          </p:cNvPr>
          <p:cNvPicPr>
            <a:picLocks noChangeAspect="1" noChangeArrowheads="1"/>
          </p:cNvPicPr>
          <p:nvPr/>
        </p:nvPicPr>
        <p:blipFill>
          <a:blip r:embed="rId2" cstate="print">
            <a:duotone>
              <a:schemeClr val="accent1">
                <a:shade val="45000"/>
                <a:satMod val="135000"/>
              </a:schemeClr>
              <a:prstClr val="white"/>
            </a:duotone>
            <a:lum contrast="40000"/>
            <a:extLst>
              <a:ext uri="{28A0092B-C50C-407E-A947-70E740481C1C}">
                <a14:useLocalDpi xmlns:a14="http://schemas.microsoft.com/office/drawing/2010/main"/>
              </a:ext>
            </a:extLst>
          </a:blip>
          <a:srcRect/>
          <a:stretch>
            <a:fillRect/>
          </a:stretch>
        </p:blipFill>
        <p:spPr bwMode="auto">
          <a:xfrm>
            <a:off x="9538786" y="104434"/>
            <a:ext cx="1272287" cy="5815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12">
            <a:extLst>
              <a:ext uri="{FF2B5EF4-FFF2-40B4-BE49-F238E27FC236}">
                <a16:creationId xmlns:a16="http://schemas.microsoft.com/office/drawing/2014/main" xmlns="" id="{4BA7DEFA-B440-E347-AD56-088AF4C6C38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946" b="95827" l="3698" r="94915">
                        <a14:foregroundMark x1="48074" y1="25348" x2="68721" y2="67697"/>
                        <a14:foregroundMark x1="63020" y1="31376" x2="28968" y2="28903"/>
                        <a14:foregroundMark x1="31433" y1="32921" x2="28197" y2="64142"/>
                        <a14:foregroundMark x1="28968" y1="65070" x2="61787" y2="72952"/>
                      </a14:backgroundRemoval>
                    </a14:imgEffect>
                  </a14:imgLayer>
                </a14:imgProps>
              </a:ext>
              <a:ext uri="{28A0092B-C50C-407E-A947-70E740481C1C}">
                <a14:useLocalDpi xmlns:a14="http://schemas.microsoft.com/office/drawing/2010/main"/>
              </a:ext>
            </a:extLst>
          </a:blip>
          <a:stretch>
            <a:fillRect/>
          </a:stretch>
        </p:blipFill>
        <p:spPr>
          <a:xfrm>
            <a:off x="11011826" y="4969"/>
            <a:ext cx="831484" cy="823612"/>
          </a:xfrm>
          <a:prstGeom prst="rect">
            <a:avLst/>
          </a:prstGeom>
        </p:spPr>
      </p:pic>
      <p:pic>
        <p:nvPicPr>
          <p:cNvPr id="14" name="图片 13">
            <a:extLst>
              <a:ext uri="{FF2B5EF4-FFF2-40B4-BE49-F238E27FC236}">
                <a16:creationId xmlns:a16="http://schemas.microsoft.com/office/drawing/2014/main" xmlns="" id="{4E971468-4E33-4BF3-BC1B-6BF50C216F8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23224" y="97924"/>
            <a:ext cx="2619662" cy="723975"/>
          </a:xfrm>
          <a:prstGeom prst="rect">
            <a:avLst/>
          </a:prstGeom>
        </p:spPr>
      </p:pic>
      <p:sp>
        <p:nvSpPr>
          <p:cNvPr id="15" name="矩形 14"/>
          <p:cNvSpPr/>
          <p:nvPr/>
        </p:nvSpPr>
        <p:spPr>
          <a:xfrm>
            <a:off x="2491720" y="2713321"/>
            <a:ext cx="9700280" cy="1036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9822" y="621269"/>
            <a:ext cx="1747645" cy="2356249"/>
          </a:xfrm>
          <a:prstGeom prst="rect">
            <a:avLst/>
          </a:prstGeom>
        </p:spPr>
      </p:pic>
      <p:sp>
        <p:nvSpPr>
          <p:cNvPr id="36" name="矩形 35"/>
          <p:cNvSpPr/>
          <p:nvPr/>
        </p:nvSpPr>
        <p:spPr>
          <a:xfrm>
            <a:off x="2771568" y="803292"/>
            <a:ext cx="8548672" cy="1815882"/>
          </a:xfrm>
          <a:prstGeom prst="rect">
            <a:avLst/>
          </a:prstGeom>
        </p:spPr>
        <p:txBody>
          <a:bodyPr wrap="square">
            <a:spAutoFit/>
          </a:bodyPr>
          <a:lstStyle/>
          <a:p>
            <a:pPr marL="15875" indent="222250">
              <a:buFont typeface="Wingdings" charset="2"/>
              <a:buChar char="n"/>
            </a:pPr>
            <a:r>
              <a:rPr lang="zh-CN" altLang="en-US" sz="1400" b="1" i="0" u="none" strike="noStrike" dirty="0">
                <a:solidFill>
                  <a:srgbClr val="3E3A39"/>
                </a:solidFill>
                <a:effectLst/>
                <a:latin typeface="SimHei" charset="-122"/>
                <a:ea typeface="SimHei" charset="-122"/>
                <a:cs typeface="SimHei" charset="-122"/>
              </a:rPr>
              <a:t>教育经历：</a:t>
            </a:r>
            <a:endParaRPr lang="en-US" altLang="zh-CN" sz="1400" b="1" i="0" u="none" strike="noStrike" dirty="0">
              <a:solidFill>
                <a:srgbClr val="3E3A39"/>
              </a:solidFill>
              <a:effectLst/>
              <a:latin typeface="SimHei" charset="-122"/>
              <a:ea typeface="SimHei" charset="-122"/>
              <a:cs typeface="SimHei" charset="-122"/>
            </a:endParaRPr>
          </a:p>
          <a:p>
            <a:pPr marL="15875" indent="222250"/>
            <a:r>
              <a:rPr lang="en-US" altLang="zh-CN" sz="1400" b="0" i="0" u="none" strike="noStrike" dirty="0" smtClean="0">
                <a:solidFill>
                  <a:srgbClr val="333333"/>
                </a:solidFill>
                <a:effectLst/>
                <a:latin typeface="+mn-ea"/>
                <a:cs typeface="Times New Roman" charset="0"/>
              </a:rPr>
              <a:t>2004/09—2008/07</a:t>
            </a:r>
            <a:r>
              <a:rPr lang="zh-CN" altLang="en-US" sz="1400" b="0" i="0" u="none" strike="noStrike" dirty="0">
                <a:solidFill>
                  <a:srgbClr val="333333"/>
                </a:solidFill>
                <a:effectLst/>
                <a:latin typeface="+mn-ea"/>
                <a:cs typeface="Times New Roman" charset="0"/>
              </a:rPr>
              <a:t>，浙江大学，学士</a:t>
            </a:r>
          </a:p>
          <a:p>
            <a:pPr marL="15875" indent="222250"/>
            <a:r>
              <a:rPr lang="en-US" altLang="zh-CN" sz="1400" b="0" i="0" u="none" strike="noStrike" dirty="0" smtClean="0">
                <a:solidFill>
                  <a:srgbClr val="333333"/>
                </a:solidFill>
                <a:effectLst/>
                <a:latin typeface="+mn-ea"/>
                <a:cs typeface="Times New Roman" charset="0"/>
              </a:rPr>
              <a:t>2008/09—2013/07</a:t>
            </a:r>
            <a:r>
              <a:rPr lang="zh-CN" altLang="en-US" sz="1400" b="0" i="0" u="none" strike="noStrike" dirty="0">
                <a:solidFill>
                  <a:srgbClr val="333333"/>
                </a:solidFill>
                <a:effectLst/>
                <a:latin typeface="+mn-ea"/>
                <a:cs typeface="Times New Roman" charset="0"/>
              </a:rPr>
              <a:t>，中科院生物物理研究所，博士</a:t>
            </a:r>
          </a:p>
          <a:p>
            <a:pPr marL="15875" indent="222250">
              <a:buFont typeface="Wingdings" charset="2"/>
              <a:buChar char="n"/>
            </a:pPr>
            <a:r>
              <a:rPr lang="zh-CN" altLang="en-US" sz="1400" b="1" i="0" u="none" strike="noStrike" dirty="0">
                <a:solidFill>
                  <a:srgbClr val="3E3A39"/>
                </a:solidFill>
                <a:effectLst/>
                <a:latin typeface="SimHei" charset="-122"/>
                <a:ea typeface="SimHei" charset="-122"/>
                <a:cs typeface="SimHei" charset="-122"/>
              </a:rPr>
              <a:t>工作经历： </a:t>
            </a:r>
            <a:endParaRPr lang="en-US" altLang="zh-CN" sz="1400" b="1" i="0" u="none" strike="noStrike" dirty="0">
              <a:solidFill>
                <a:srgbClr val="3E3A39"/>
              </a:solidFill>
              <a:effectLst/>
              <a:latin typeface="SimHei" charset="-122"/>
              <a:ea typeface="SimHei" charset="-122"/>
              <a:cs typeface="SimHei" charset="-122"/>
            </a:endParaRPr>
          </a:p>
          <a:p>
            <a:pPr marL="15875" indent="222250"/>
            <a:r>
              <a:rPr lang="en-US" altLang="zh-CN" sz="1400" b="0" i="0" u="none" strike="noStrike" dirty="0" smtClean="0">
                <a:solidFill>
                  <a:srgbClr val="333333"/>
                </a:solidFill>
                <a:effectLst/>
                <a:latin typeface="+mn-ea"/>
                <a:cs typeface="Times New Roman" charset="0"/>
              </a:rPr>
              <a:t>2013/08—2016/07</a:t>
            </a:r>
            <a:r>
              <a:rPr lang="zh-CN" altLang="en-US" sz="1400" b="0" i="0" u="none" strike="noStrike" dirty="0">
                <a:solidFill>
                  <a:srgbClr val="333333"/>
                </a:solidFill>
                <a:effectLst/>
                <a:latin typeface="+mn-ea"/>
                <a:cs typeface="Times New Roman" charset="0"/>
              </a:rPr>
              <a:t>，中科院生物物理研究所，助理研究员</a:t>
            </a:r>
          </a:p>
          <a:p>
            <a:pPr marL="15875" indent="222250"/>
            <a:r>
              <a:rPr lang="en-US" altLang="zh-CN" sz="1400" b="0" i="0" u="none" strike="noStrike" dirty="0" smtClean="0">
                <a:solidFill>
                  <a:srgbClr val="333333"/>
                </a:solidFill>
                <a:effectLst/>
                <a:latin typeface="+mn-ea"/>
                <a:cs typeface="Times New Roman" charset="0"/>
              </a:rPr>
              <a:t>2016/07—2018/07</a:t>
            </a:r>
            <a:r>
              <a:rPr lang="zh-CN" altLang="en-US" sz="1400" b="0" i="0" u="none" strike="noStrike" dirty="0">
                <a:solidFill>
                  <a:srgbClr val="333333"/>
                </a:solidFill>
                <a:effectLst/>
                <a:latin typeface="+mn-ea"/>
                <a:cs typeface="Times New Roman" charset="0"/>
              </a:rPr>
              <a:t>，中科院生物化学与细胞生物学研究所，助理研究员</a:t>
            </a:r>
          </a:p>
          <a:p>
            <a:pPr marL="15875" indent="222250"/>
            <a:r>
              <a:rPr lang="en-US" altLang="zh-CN" sz="1400" b="0" i="0" u="none" strike="noStrike" dirty="0" smtClean="0">
                <a:solidFill>
                  <a:srgbClr val="333333"/>
                </a:solidFill>
                <a:effectLst/>
                <a:latin typeface="+mn-ea"/>
                <a:cs typeface="Times New Roman" charset="0"/>
              </a:rPr>
              <a:t>2018/08—2021/01</a:t>
            </a:r>
            <a:r>
              <a:rPr lang="zh-CN" altLang="en-US" sz="1400" b="0" i="0" u="none" strike="noStrike" dirty="0">
                <a:solidFill>
                  <a:srgbClr val="333333"/>
                </a:solidFill>
                <a:effectLst/>
                <a:latin typeface="+mn-ea"/>
                <a:cs typeface="Times New Roman" charset="0"/>
              </a:rPr>
              <a:t>，上海科技大学免疫化学研究所，副研究员</a:t>
            </a:r>
          </a:p>
          <a:p>
            <a:pPr marL="15875" indent="222250"/>
            <a:r>
              <a:rPr lang="en-US" altLang="zh-CN" sz="1400" b="0" i="0" u="none" strike="noStrike" dirty="0" smtClean="0">
                <a:solidFill>
                  <a:srgbClr val="333333"/>
                </a:solidFill>
                <a:effectLst/>
                <a:latin typeface="+mn-ea"/>
                <a:cs typeface="Times New Roman" charset="0"/>
              </a:rPr>
              <a:t>2021/02</a:t>
            </a:r>
            <a:r>
              <a:rPr lang="en-US" altLang="zh-CN" sz="1400" b="0" i="0" u="none" strike="noStrike" dirty="0">
                <a:solidFill>
                  <a:srgbClr val="333333"/>
                </a:solidFill>
                <a:effectLst/>
                <a:latin typeface="+mn-ea"/>
                <a:cs typeface="Times New Roman" charset="0"/>
              </a:rPr>
              <a:t>—</a:t>
            </a:r>
            <a:r>
              <a:rPr lang="zh-CN" altLang="en-US" sz="1400" b="0" i="0" u="none" strike="noStrike" dirty="0">
                <a:solidFill>
                  <a:srgbClr val="333333"/>
                </a:solidFill>
                <a:effectLst/>
                <a:latin typeface="+mn-ea"/>
                <a:cs typeface="Times New Roman" charset="0"/>
              </a:rPr>
              <a:t>至今，上海科技大学生命科学与技术学院、免疫化学研究所，助理教授（</a:t>
            </a:r>
            <a:r>
              <a:rPr lang="en-US" altLang="zh-CN" sz="1400" b="0" i="0" u="none" strike="noStrike" dirty="0">
                <a:solidFill>
                  <a:srgbClr val="333333"/>
                </a:solidFill>
                <a:effectLst/>
                <a:latin typeface="+mn-ea"/>
                <a:cs typeface="Times New Roman" charset="0"/>
              </a:rPr>
              <a:t>TENURE-TRACK</a:t>
            </a:r>
            <a:r>
              <a:rPr lang="zh-CN" altLang="en-US" sz="1400" b="0" i="0" u="none" strike="noStrike" dirty="0">
                <a:solidFill>
                  <a:srgbClr val="333333"/>
                </a:solidFill>
                <a:effectLst/>
                <a:latin typeface="+mn-ea"/>
                <a:cs typeface="Times New Roman" charset="0"/>
              </a:rPr>
              <a:t>）</a:t>
            </a:r>
          </a:p>
        </p:txBody>
      </p:sp>
      <p:sp>
        <p:nvSpPr>
          <p:cNvPr id="37" name="矩形 36"/>
          <p:cNvSpPr/>
          <p:nvPr/>
        </p:nvSpPr>
        <p:spPr>
          <a:xfrm>
            <a:off x="8398015" y="980683"/>
            <a:ext cx="3793985" cy="861774"/>
          </a:xfrm>
          <a:prstGeom prst="rect">
            <a:avLst/>
          </a:prstGeom>
          <a:solidFill>
            <a:schemeClr val="accent4">
              <a:lumMod val="20000"/>
              <a:lumOff val="80000"/>
            </a:schemeClr>
          </a:solidFill>
        </p:spPr>
        <p:txBody>
          <a:bodyPr wrap="square">
            <a:spAutoFit/>
          </a:bodyPr>
          <a:lstStyle/>
          <a:p>
            <a:pPr marL="238125" indent="-238125">
              <a:buFont typeface="Wingdings" charset="2"/>
              <a:buChar char="l"/>
            </a:pPr>
            <a:r>
              <a:rPr lang="zh-CN" altLang="en-US" sz="1600" dirty="0">
                <a:solidFill>
                  <a:srgbClr val="C00000"/>
                </a:solidFill>
                <a:latin typeface="Arial" charset="0"/>
              </a:rPr>
              <a:t>手机：</a:t>
            </a:r>
            <a:r>
              <a:rPr lang="en-US" altLang="zh-CN" sz="1600" dirty="0">
                <a:solidFill>
                  <a:srgbClr val="C00000"/>
                </a:solidFill>
                <a:latin typeface="Arial" charset="0"/>
              </a:rPr>
              <a:t>18221055510</a:t>
            </a:r>
          </a:p>
          <a:p>
            <a:pPr marL="238125" indent="-238125">
              <a:buFont typeface="Wingdings" charset="2"/>
              <a:buChar char="l"/>
            </a:pPr>
            <a:r>
              <a:rPr lang="zh-CN" altLang="en-US" sz="1600" dirty="0">
                <a:solidFill>
                  <a:srgbClr val="C00000"/>
                </a:solidFill>
                <a:latin typeface="Arial" charset="0"/>
              </a:rPr>
              <a:t>邮箱</a:t>
            </a:r>
            <a:r>
              <a:rPr lang="zh-CN" altLang="hr-HR" sz="1600" b="0" i="0" u="none" strike="noStrike" dirty="0">
                <a:solidFill>
                  <a:srgbClr val="C00000"/>
                </a:solidFill>
                <a:effectLst/>
                <a:latin typeface="Arial" charset="0"/>
              </a:rPr>
              <a:t>： </a:t>
            </a:r>
            <a:r>
              <a:rPr lang="hr-HR" altLang="zh-CN" sz="1600" b="0" i="0" u="none" strike="noStrike" dirty="0">
                <a:solidFill>
                  <a:srgbClr val="C00000"/>
                </a:solidFill>
                <a:effectLst/>
                <a:latin typeface="Arial" charset="0"/>
              </a:rPr>
              <a:t>lijun1@shanghaitech.edu.cn</a:t>
            </a:r>
          </a:p>
          <a:p>
            <a:pPr marL="238125" indent="-238125">
              <a:buFont typeface="Wingdings" charset="2"/>
              <a:buChar char="l"/>
            </a:pPr>
            <a:r>
              <a:rPr lang="zh-CN" altLang="en-US" sz="1600" dirty="0">
                <a:solidFill>
                  <a:srgbClr val="C00000"/>
                </a:solidFill>
                <a:latin typeface="Arial" charset="0"/>
              </a:rPr>
              <a:t>地址：人字楼</a:t>
            </a:r>
            <a:r>
              <a:rPr lang="en-US" altLang="zh-CN" sz="1600" dirty="0">
                <a:solidFill>
                  <a:srgbClr val="C00000"/>
                </a:solidFill>
                <a:latin typeface="Arial" charset="0"/>
              </a:rPr>
              <a:t>C709-2</a:t>
            </a:r>
            <a:r>
              <a:rPr lang="zh-CN" altLang="en-US" sz="1600" dirty="0">
                <a:solidFill>
                  <a:srgbClr val="C00000"/>
                </a:solidFill>
                <a:latin typeface="Arial" charset="0"/>
              </a:rPr>
              <a:t>室</a:t>
            </a:r>
            <a:endParaRPr lang="zh-CN" altLang="en-US" sz="1600" dirty="0">
              <a:solidFill>
                <a:srgbClr val="C00000"/>
              </a:solidFill>
            </a:endParaRPr>
          </a:p>
        </p:txBody>
      </p:sp>
      <p:sp>
        <p:nvSpPr>
          <p:cNvPr id="38" name="矩形 37"/>
          <p:cNvSpPr/>
          <p:nvPr/>
        </p:nvSpPr>
        <p:spPr>
          <a:xfrm>
            <a:off x="2701519" y="2917884"/>
            <a:ext cx="4549513" cy="3831818"/>
          </a:xfrm>
          <a:prstGeom prst="rect">
            <a:avLst/>
          </a:prstGeom>
        </p:spPr>
        <p:txBody>
          <a:bodyPr wrap="square">
            <a:spAutoFit/>
          </a:bodyPr>
          <a:lstStyle/>
          <a:p>
            <a:pPr algn="ctr">
              <a:lnSpc>
                <a:spcPct val="150000"/>
              </a:lnSpc>
              <a:spcAft>
                <a:spcPts val="0"/>
              </a:spcAft>
            </a:pPr>
            <a:r>
              <a:rPr lang="zh-CN" altLang="en-US" b="1" dirty="0">
                <a:latin typeface="Times New Roman" panose="02020603050405020304" pitchFamily="18" charset="0"/>
                <a:ea typeface="SimHei" panose="02010609060101010101" pitchFamily="49" charset="-122"/>
              </a:rPr>
              <a:t>研究</a:t>
            </a:r>
            <a:r>
              <a:rPr lang="zh-CN" altLang="en-US" b="1" dirty="0" smtClean="0">
                <a:latin typeface="Times New Roman" panose="02020603050405020304" pitchFamily="18" charset="0"/>
                <a:ea typeface="SimHei" panose="02010609060101010101" pitchFamily="49" charset="-122"/>
              </a:rPr>
              <a:t>方向：</a:t>
            </a:r>
            <a:r>
              <a:rPr lang="zh-CN" altLang="en-US" b="1" dirty="0">
                <a:latin typeface="Times New Roman" panose="02020603050405020304" pitchFamily="18" charset="0"/>
                <a:ea typeface="SimHei" panose="02010609060101010101" pitchFamily="49" charset="-122"/>
              </a:rPr>
              <a:t>病原结构生物学、膜蛋白结构与功能、药物开发</a:t>
            </a:r>
            <a:endParaRPr lang="en-US" altLang="zh-CN" b="1" dirty="0">
              <a:latin typeface="Times New Roman" panose="02020603050405020304" pitchFamily="18" charset="0"/>
              <a:ea typeface="SimHei" panose="02010609060101010101" pitchFamily="49" charset="-122"/>
            </a:endParaRPr>
          </a:p>
          <a:p>
            <a:pPr algn="just">
              <a:lnSpc>
                <a:spcPct val="150000"/>
              </a:lnSpc>
              <a:spcAft>
                <a:spcPts val="0"/>
              </a:spcAft>
            </a:pPr>
            <a:r>
              <a:rPr lang="zh-CN" altLang="en-US" sz="1400" dirty="0">
                <a:latin typeface="Times New Roman" panose="02020603050405020304" pitchFamily="18" charset="0"/>
                <a:ea typeface="SimSun" panose="02010600030101010101" pitchFamily="2" charset="-122"/>
              </a:rPr>
              <a:t>课题组主要从事结核病</a:t>
            </a:r>
            <a:r>
              <a:rPr lang="en-US" altLang="zh-CN" sz="1400" dirty="0">
                <a:latin typeface="Times New Roman" panose="02020603050405020304" pitchFamily="18" charset="0"/>
                <a:ea typeface="SimSun" panose="02010600030101010101" pitchFamily="2" charset="-122"/>
              </a:rPr>
              <a:t>(TB)</a:t>
            </a:r>
            <a:r>
              <a:rPr lang="zh-CN" altLang="en-US" sz="1400" dirty="0">
                <a:latin typeface="Times New Roman" panose="02020603050405020304" pitchFamily="18" charset="0"/>
                <a:ea typeface="SimSun" panose="02010600030101010101" pitchFamily="2" charset="-122"/>
              </a:rPr>
              <a:t>等重大疾病相关膜蛋白的结构与功能研究，从而探究病原菌存活、致病及耐药的分子机制。目前聚焦于结核分枝杆菌重要生理过程中的膜蛋白及其复合物研究，具体研究内容包括：</a:t>
            </a:r>
            <a:endParaRPr lang="en-US" altLang="zh-CN" sz="1400" dirty="0">
              <a:latin typeface="Times New Roman" panose="02020603050405020304" pitchFamily="18" charset="0"/>
              <a:ea typeface="SimSun" panose="02010600030101010101" pitchFamily="2" charset="-122"/>
            </a:endParaRPr>
          </a:p>
          <a:p>
            <a:pPr algn="just">
              <a:lnSpc>
                <a:spcPct val="150000"/>
              </a:lnSpc>
              <a:spcAft>
                <a:spcPts val="0"/>
              </a:spcAft>
            </a:pPr>
            <a:r>
              <a:rPr lang="zh-CN" altLang="en-US" sz="1400" dirty="0">
                <a:latin typeface="Times New Roman" panose="02020603050405020304" pitchFamily="18" charset="0"/>
                <a:ea typeface="SimSun" panose="02010600030101010101" pitchFamily="2" charset="-122"/>
              </a:rPr>
              <a:t> </a:t>
            </a:r>
            <a:r>
              <a:rPr lang="en-US" altLang="zh-CN" sz="1400" dirty="0">
                <a:latin typeface="Times New Roman" panose="02020603050405020304" pitchFamily="18" charset="0"/>
                <a:ea typeface="SimSun" panose="02010600030101010101" pitchFamily="2" charset="-122"/>
              </a:rPr>
              <a:t>1. </a:t>
            </a:r>
            <a:r>
              <a:rPr lang="zh-CN" altLang="en-US" sz="1400" dirty="0">
                <a:latin typeface="Times New Roman" panose="02020603050405020304" pitchFamily="18" charset="0"/>
                <a:ea typeface="SimSun" panose="02010600030101010101" pitchFamily="2" charset="-122"/>
              </a:rPr>
              <a:t>分泌系统复合物机器组成、组装、毒力</a:t>
            </a:r>
            <a:r>
              <a:rPr lang="en-US" altLang="zh-CN" sz="1400" dirty="0">
                <a:latin typeface="Times New Roman" panose="02020603050405020304" pitchFamily="18" charset="0"/>
                <a:ea typeface="SimSun" panose="02010600030101010101" pitchFamily="2" charset="-122"/>
              </a:rPr>
              <a:t>/</a:t>
            </a:r>
            <a:r>
              <a:rPr lang="zh-CN" altLang="en-US" sz="1400" dirty="0">
                <a:latin typeface="Times New Roman" panose="02020603050405020304" pitchFamily="18" charset="0"/>
                <a:ea typeface="SimSun" panose="02010600030101010101" pitchFamily="2" charset="-122"/>
              </a:rPr>
              <a:t>致病蛋白的分泌和调控机制研究</a:t>
            </a:r>
          </a:p>
          <a:p>
            <a:pPr algn="just">
              <a:lnSpc>
                <a:spcPct val="150000"/>
              </a:lnSpc>
              <a:spcAft>
                <a:spcPts val="0"/>
              </a:spcAft>
            </a:pPr>
            <a:r>
              <a:rPr lang="zh-CN" altLang="en-US" sz="1400" dirty="0">
                <a:latin typeface="Times New Roman" panose="02020603050405020304" pitchFamily="18" charset="0"/>
                <a:ea typeface="SimSun" panose="02010600030101010101" pitchFamily="2" charset="-122"/>
              </a:rPr>
              <a:t> </a:t>
            </a:r>
            <a:r>
              <a:rPr lang="en-US" altLang="zh-CN" sz="1400" dirty="0">
                <a:latin typeface="Times New Roman" panose="02020603050405020304" pitchFamily="18" charset="0"/>
                <a:ea typeface="SimSun" panose="02010600030101010101" pitchFamily="2" charset="-122"/>
              </a:rPr>
              <a:t>2. </a:t>
            </a:r>
            <a:r>
              <a:rPr lang="zh-CN" altLang="en-US" sz="1400" dirty="0">
                <a:latin typeface="Times New Roman" panose="02020603050405020304" pitchFamily="18" charset="0"/>
                <a:ea typeface="SimSun" panose="02010600030101010101" pitchFamily="2" charset="-122"/>
              </a:rPr>
              <a:t>跨膜转运（外排）系统复合物的结构和功能机制、药物外排机制研究</a:t>
            </a:r>
          </a:p>
          <a:p>
            <a:pPr algn="just">
              <a:lnSpc>
                <a:spcPct val="150000"/>
              </a:lnSpc>
              <a:spcAft>
                <a:spcPts val="0"/>
              </a:spcAft>
            </a:pPr>
            <a:r>
              <a:rPr lang="zh-CN" altLang="en-US" sz="1400" dirty="0">
                <a:latin typeface="Times New Roman" panose="02020603050405020304" pitchFamily="18" charset="0"/>
                <a:ea typeface="SimSun" panose="02010600030101010101" pitchFamily="2" charset="-122"/>
              </a:rPr>
              <a:t> </a:t>
            </a:r>
            <a:r>
              <a:rPr lang="en-US" altLang="zh-CN" sz="1400" dirty="0">
                <a:latin typeface="Times New Roman" panose="02020603050405020304" pitchFamily="18" charset="0"/>
                <a:ea typeface="SimSun" panose="02010600030101010101" pitchFamily="2" charset="-122"/>
              </a:rPr>
              <a:t>3. </a:t>
            </a:r>
            <a:r>
              <a:rPr lang="zh-CN" altLang="en-US" sz="1400" dirty="0">
                <a:latin typeface="Times New Roman" panose="02020603050405020304" pitchFamily="18" charset="0"/>
                <a:ea typeface="SimSun" panose="02010600030101010101" pitchFamily="2" charset="-122"/>
              </a:rPr>
              <a:t>以关键蛋白靶点的结构为指导，开展新药设计与开发</a:t>
            </a:r>
          </a:p>
        </p:txBody>
      </p:sp>
      <p:grpSp>
        <p:nvGrpSpPr>
          <p:cNvPr id="39" name="Group 12">
            <a:extLst>
              <a:ext uri="{FF2B5EF4-FFF2-40B4-BE49-F238E27FC236}">
                <a16:creationId xmlns:a16="http://schemas.microsoft.com/office/drawing/2014/main" xmlns="" id="{1B2C3103-E121-C249-9DBC-0FE76136DDB0}"/>
              </a:ext>
            </a:extLst>
          </p:cNvPr>
          <p:cNvGrpSpPr/>
          <p:nvPr/>
        </p:nvGrpSpPr>
        <p:grpSpPr>
          <a:xfrm>
            <a:off x="7370301" y="2981542"/>
            <a:ext cx="4491790" cy="3654251"/>
            <a:chOff x="1132270" y="14581673"/>
            <a:chExt cx="25903999" cy="21082211"/>
          </a:xfrm>
        </p:grpSpPr>
        <p:pic>
          <p:nvPicPr>
            <p:cNvPr id="40" name="图片 1"/>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292501" y="14897765"/>
              <a:ext cx="23093368" cy="9278753"/>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40"/>
            <p:cNvSpPr/>
            <p:nvPr/>
          </p:nvSpPr>
          <p:spPr>
            <a:xfrm>
              <a:off x="1132270" y="14581678"/>
              <a:ext cx="25903999" cy="104250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132270" y="25369092"/>
              <a:ext cx="25903999" cy="1029479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1132276" y="14581673"/>
              <a:ext cx="1581833" cy="104255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SimHei" charset="-122"/>
                  <a:ea typeface="SimHei" charset="-122"/>
                  <a:cs typeface="SimHei" charset="-122"/>
                </a:rPr>
                <a:t>分泌系统</a:t>
              </a:r>
            </a:p>
          </p:txBody>
        </p:sp>
        <p:sp>
          <p:nvSpPr>
            <p:cNvPr id="44" name="矩形 43"/>
            <p:cNvSpPr/>
            <p:nvPr/>
          </p:nvSpPr>
          <p:spPr>
            <a:xfrm>
              <a:off x="1132271" y="25328646"/>
              <a:ext cx="1581832" cy="103352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SimHei" charset="-122"/>
                  <a:ea typeface="SimHei" charset="-122"/>
                  <a:cs typeface="SimHei" charset="-122"/>
                </a:rPr>
                <a:t>转运系统</a:t>
              </a:r>
            </a:p>
          </p:txBody>
        </p:sp>
      </p:grpSp>
      <p:pic>
        <p:nvPicPr>
          <p:cNvPr id="45" name="图片 44"/>
          <p:cNvPicPr>
            <a:picLocks noChangeAspect="1"/>
          </p:cNvPicPr>
          <p:nvPr/>
        </p:nvPicPr>
        <p:blipFill>
          <a:blip r:embed="rId8"/>
          <a:stretch>
            <a:fillRect/>
          </a:stretch>
        </p:blipFill>
        <p:spPr>
          <a:xfrm>
            <a:off x="7682033" y="4908028"/>
            <a:ext cx="4117203" cy="1711723"/>
          </a:xfrm>
          <a:prstGeom prst="rect">
            <a:avLst/>
          </a:prstGeom>
        </p:spPr>
      </p:pic>
    </p:spTree>
    <p:extLst>
      <p:ext uri="{BB962C8B-B14F-4D97-AF65-F5344CB8AC3E}">
        <p14:creationId xmlns:p14="http://schemas.microsoft.com/office/powerpoint/2010/main" val="1352275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STXinwei" charset="-122"/>
                <a:ea typeface="STXinwei" charset="-122"/>
                <a:cs typeface="STXinwei" charset="-122"/>
              </a:rPr>
              <a:t>课程简介</a:t>
            </a:r>
            <a:endParaRPr kumimoji="1" lang="zh-CN" altLang="en-US" dirty="0">
              <a:latin typeface="STXinwei" charset="-122"/>
              <a:ea typeface="STXinwei" charset="-122"/>
              <a:cs typeface="STXinwei" charset="-122"/>
            </a:endParaRPr>
          </a:p>
        </p:txBody>
      </p:sp>
      <p:sp>
        <p:nvSpPr>
          <p:cNvPr id="3" name="内容占位符 2"/>
          <p:cNvSpPr>
            <a:spLocks noGrp="1"/>
          </p:cNvSpPr>
          <p:nvPr>
            <p:ph idx="1"/>
          </p:nvPr>
        </p:nvSpPr>
        <p:spPr>
          <a:xfrm>
            <a:off x="838200" y="1690688"/>
            <a:ext cx="10515600" cy="4570964"/>
          </a:xfrm>
        </p:spPr>
        <p:txBody>
          <a:bodyPr>
            <a:normAutofit fontScale="92500" lnSpcReduction="10000"/>
          </a:bodyPr>
          <a:lstStyle/>
          <a:p>
            <a:pPr>
              <a:lnSpc>
                <a:spcPct val="150000"/>
              </a:lnSpc>
            </a:pPr>
            <a:r>
              <a:rPr lang="zh-CN" altLang="zh-CN" dirty="0" smtClean="0"/>
              <a:t>针对</a:t>
            </a:r>
            <a:r>
              <a:rPr lang="zh-CN" altLang="zh-CN" dirty="0">
                <a:solidFill>
                  <a:srgbClr val="FF0000"/>
                </a:solidFill>
              </a:rPr>
              <a:t>非生物类</a:t>
            </a:r>
            <a:r>
              <a:rPr lang="zh-CN" altLang="zh-CN" dirty="0"/>
              <a:t>的理工科本科生的知识基础和需求，本课程构建了适用于理工科学生</a:t>
            </a:r>
            <a:r>
              <a:rPr lang="zh-CN" altLang="en-US" dirty="0"/>
              <a:t>（</a:t>
            </a:r>
            <a:r>
              <a:rPr lang="zh-CN" altLang="zh-CN" dirty="0"/>
              <a:t>尤其是信息学院</a:t>
            </a:r>
            <a:r>
              <a:rPr lang="zh-CN" altLang="en-US" dirty="0"/>
              <a:t>）</a:t>
            </a:r>
            <a:r>
              <a:rPr lang="zh-CN" altLang="zh-CN" dirty="0"/>
              <a:t>的“现代生命科学导论”课程体系和教学内容，使理工科学生通过该课程的学习，能掌握</a:t>
            </a:r>
            <a:endParaRPr lang="en-US" altLang="zh-CN" dirty="0"/>
          </a:p>
          <a:p>
            <a:pPr lvl="1">
              <a:lnSpc>
                <a:spcPct val="150000"/>
              </a:lnSpc>
            </a:pPr>
            <a:r>
              <a:rPr lang="zh-CN" altLang="zh-CN" dirty="0"/>
              <a:t>生命科学的基本概念、基本知识和生命活动的基本规律；</a:t>
            </a:r>
            <a:endParaRPr lang="en-US" altLang="zh-CN" dirty="0"/>
          </a:p>
          <a:p>
            <a:pPr lvl="1">
              <a:lnSpc>
                <a:spcPct val="150000"/>
              </a:lnSpc>
            </a:pPr>
            <a:r>
              <a:rPr lang="zh-CN" altLang="zh-CN" dirty="0"/>
              <a:t>理解生命科学的基本研究方法和思维模式；</a:t>
            </a:r>
            <a:endParaRPr lang="en-US" altLang="zh-CN" dirty="0"/>
          </a:p>
          <a:p>
            <a:pPr lvl="1">
              <a:lnSpc>
                <a:spcPct val="150000"/>
              </a:lnSpc>
            </a:pPr>
            <a:r>
              <a:rPr lang="zh-CN" altLang="zh-CN" dirty="0"/>
              <a:t>理解现代生命科学的常识；</a:t>
            </a:r>
            <a:endParaRPr lang="en-US" altLang="zh-CN" dirty="0"/>
          </a:p>
          <a:p>
            <a:pPr lvl="1">
              <a:lnSpc>
                <a:spcPct val="150000"/>
              </a:lnSpc>
            </a:pPr>
            <a:r>
              <a:rPr lang="zh-CN" altLang="zh-CN" dirty="0"/>
              <a:t>培养生命科学与其他非生物学学科之间开展多学科交叉研究的兴趣，促进学生形成跨学科创新思维的能力</a:t>
            </a:r>
          </a:p>
          <a:p>
            <a:pPr>
              <a:lnSpc>
                <a:spcPct val="150000"/>
              </a:lnSpc>
            </a:pPr>
            <a:endParaRPr kumimoji="1" lang="zh-CN" altLang="en-US" dirty="0"/>
          </a:p>
        </p:txBody>
      </p:sp>
    </p:spTree>
    <p:extLst>
      <p:ext uri="{BB962C8B-B14F-4D97-AF65-F5344CB8AC3E}">
        <p14:creationId xmlns:p14="http://schemas.microsoft.com/office/powerpoint/2010/main" val="151144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25835949"/>
              </p:ext>
            </p:extLst>
          </p:nvPr>
        </p:nvGraphicFramePr>
        <p:xfrm>
          <a:off x="555123" y="1990365"/>
          <a:ext cx="5995989" cy="4076867"/>
        </p:xfrm>
        <a:graphic>
          <a:graphicData uri="http://schemas.openxmlformats.org/drawingml/2006/table">
            <a:tbl>
              <a:tblPr firstRow="1">
                <a:tableStyleId>{5C22544A-7EE6-4342-B048-85BDC9FD1C3A}</a:tableStyleId>
              </a:tblPr>
              <a:tblGrid>
                <a:gridCol w="3766356"/>
                <a:gridCol w="1089765"/>
                <a:gridCol w="1139868"/>
              </a:tblGrid>
              <a:tr h="457108">
                <a:tc>
                  <a:txBody>
                    <a:bodyPr/>
                    <a:lstStyle/>
                    <a:p>
                      <a:pPr algn="l">
                        <a:lnSpc>
                          <a:spcPct val="115000"/>
                        </a:lnSpc>
                        <a:spcAft>
                          <a:spcPts val="0"/>
                        </a:spcAft>
                      </a:pPr>
                      <a:r>
                        <a:rPr lang="zh-CN" sz="1200" kern="100" dirty="0">
                          <a:effectLst/>
                        </a:rPr>
                        <a:t>课堂教学内容</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dirty="0">
                          <a:effectLst/>
                        </a:rPr>
                        <a:t>教学进度和学时安排</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dirty="0">
                          <a:effectLst/>
                        </a:rPr>
                        <a:t>教学方式</a:t>
                      </a:r>
                      <a:endParaRPr lang="zh-CN" sz="1200" kern="100" dirty="0">
                        <a:effectLst/>
                        <a:latin typeface="Times New Roman" charset="0"/>
                        <a:ea typeface="宋体" charset="-122"/>
                        <a:cs typeface="Times New Roman" charset="0"/>
                      </a:endParaRPr>
                    </a:p>
                  </a:txBody>
                  <a:tcPr marL="44644" marR="44644" marT="0" marB="0"/>
                </a:tc>
              </a:tr>
              <a:tr h="283535">
                <a:tc>
                  <a:txBody>
                    <a:bodyPr/>
                    <a:lstStyle/>
                    <a:p>
                      <a:pPr algn="l">
                        <a:lnSpc>
                          <a:spcPct val="115000"/>
                        </a:lnSpc>
                        <a:spcAft>
                          <a:spcPts val="0"/>
                        </a:spcAft>
                      </a:pPr>
                      <a:r>
                        <a:rPr lang="zh-CN" sz="1200" kern="100">
                          <a:effectLst/>
                        </a:rPr>
                        <a:t>第</a:t>
                      </a:r>
                      <a:r>
                        <a:rPr lang="en-US" sz="1200" kern="100">
                          <a:effectLst/>
                        </a:rPr>
                        <a:t>1</a:t>
                      </a:r>
                      <a:r>
                        <a:rPr lang="zh-CN" sz="1200" kern="100">
                          <a:effectLst/>
                        </a:rPr>
                        <a:t>章 生命的本质，遗传、变异和自然选择</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1</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a:effectLst/>
                        </a:rPr>
                        <a:t>第</a:t>
                      </a:r>
                      <a:r>
                        <a:rPr lang="en-US" sz="1200" kern="100">
                          <a:effectLst/>
                        </a:rPr>
                        <a:t>2</a:t>
                      </a:r>
                      <a:r>
                        <a:rPr lang="zh-CN" sz="1200" kern="100">
                          <a:effectLst/>
                        </a:rPr>
                        <a:t>章 生命科学的重要性和研究方法</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2</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dirty="0">
                          <a:effectLst/>
                        </a:rPr>
                        <a:t>第</a:t>
                      </a:r>
                      <a:r>
                        <a:rPr lang="en-US" sz="1200" kern="100" dirty="0">
                          <a:effectLst/>
                        </a:rPr>
                        <a:t>3</a:t>
                      </a:r>
                      <a:r>
                        <a:rPr lang="zh-CN" sz="1200" kern="100" dirty="0">
                          <a:effectLst/>
                        </a:rPr>
                        <a:t>章 生命的物质（分子）基础</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3</a:t>
                      </a:r>
                      <a:r>
                        <a:rPr lang="zh-CN" sz="1200" kern="100">
                          <a:effectLst/>
                        </a:rPr>
                        <a:t>周</a:t>
                      </a:r>
                      <a:r>
                        <a:rPr lang="en-US" sz="1200" kern="100">
                          <a:effectLst/>
                        </a:rPr>
                        <a:t> 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dirty="0">
                          <a:effectLst/>
                        </a:rPr>
                        <a:t>第</a:t>
                      </a:r>
                      <a:r>
                        <a:rPr lang="en-US" sz="1200" kern="100" dirty="0">
                          <a:effectLst/>
                        </a:rPr>
                        <a:t>4</a:t>
                      </a:r>
                      <a:r>
                        <a:rPr lang="zh-CN" sz="1200" kern="100" dirty="0">
                          <a:effectLst/>
                        </a:rPr>
                        <a:t>章 生命物质组分的代谢</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dirty="0">
                          <a:effectLst/>
                        </a:rPr>
                        <a:t>第</a:t>
                      </a:r>
                      <a:r>
                        <a:rPr lang="en-US" sz="1200" kern="100" dirty="0">
                          <a:effectLst/>
                        </a:rPr>
                        <a:t>4</a:t>
                      </a:r>
                      <a:r>
                        <a:rPr lang="zh-CN" sz="1200" kern="100" dirty="0">
                          <a:effectLst/>
                        </a:rPr>
                        <a:t>周 </a:t>
                      </a:r>
                      <a:r>
                        <a:rPr lang="en-US" sz="1200" kern="100" dirty="0">
                          <a:effectLst/>
                        </a:rPr>
                        <a:t>2</a:t>
                      </a:r>
                      <a:r>
                        <a:rPr lang="zh-CN" sz="1200" kern="100" dirty="0">
                          <a:effectLst/>
                        </a:rPr>
                        <a:t>学时</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a:effectLst/>
                        </a:rPr>
                        <a:t>第</a:t>
                      </a:r>
                      <a:r>
                        <a:rPr lang="en-US" sz="1200" kern="100">
                          <a:effectLst/>
                        </a:rPr>
                        <a:t>5</a:t>
                      </a:r>
                      <a:r>
                        <a:rPr lang="zh-CN" sz="1200" kern="100">
                          <a:effectLst/>
                        </a:rPr>
                        <a:t>章 细胞的亚结构和功能</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5</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a:effectLst/>
                        </a:rPr>
                        <a:t>第</a:t>
                      </a:r>
                      <a:r>
                        <a:rPr lang="en-US" sz="1200" kern="100">
                          <a:effectLst/>
                        </a:rPr>
                        <a:t>6</a:t>
                      </a:r>
                      <a:r>
                        <a:rPr lang="zh-CN" sz="1200" kern="100">
                          <a:effectLst/>
                        </a:rPr>
                        <a:t>章 细胞分裂、分化和功能</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6</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a:effectLst/>
                        </a:rPr>
                        <a:t>第</a:t>
                      </a:r>
                      <a:r>
                        <a:rPr lang="en-US" sz="1200" kern="100">
                          <a:effectLst/>
                        </a:rPr>
                        <a:t>7</a:t>
                      </a:r>
                      <a:r>
                        <a:rPr lang="zh-CN" sz="1200" kern="100">
                          <a:effectLst/>
                        </a:rPr>
                        <a:t>章 动物结构与功能 </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7</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dirty="0">
                          <a:effectLst/>
                        </a:rPr>
                        <a:t>第</a:t>
                      </a:r>
                      <a:r>
                        <a:rPr lang="en-US" sz="1200" kern="100" dirty="0">
                          <a:effectLst/>
                        </a:rPr>
                        <a:t>8</a:t>
                      </a:r>
                      <a:r>
                        <a:rPr lang="zh-CN" sz="1200" kern="100" dirty="0">
                          <a:effectLst/>
                        </a:rPr>
                        <a:t>章 遗传学定律、基因复制与表达 </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8</a:t>
                      </a:r>
                      <a:r>
                        <a:rPr lang="zh-CN" sz="1200" kern="100">
                          <a:effectLst/>
                        </a:rPr>
                        <a:t>周</a:t>
                      </a:r>
                      <a:r>
                        <a:rPr lang="en-US" sz="1200" kern="100">
                          <a:effectLst/>
                        </a:rPr>
                        <a:t> 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a:effectLst/>
                        </a:rPr>
                        <a:t>第</a:t>
                      </a:r>
                      <a:r>
                        <a:rPr lang="en-US" sz="1200" kern="100">
                          <a:effectLst/>
                        </a:rPr>
                        <a:t>9</a:t>
                      </a:r>
                      <a:r>
                        <a:rPr lang="zh-CN" sz="1200" kern="100">
                          <a:effectLst/>
                        </a:rPr>
                        <a:t>章 遗传学和表观遗传学</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9</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303312">
                <a:tc>
                  <a:txBody>
                    <a:bodyPr/>
                    <a:lstStyle/>
                    <a:p>
                      <a:pPr algn="l">
                        <a:lnSpc>
                          <a:spcPct val="115000"/>
                        </a:lnSpc>
                        <a:spcAft>
                          <a:spcPts val="0"/>
                        </a:spcAft>
                      </a:pPr>
                      <a:r>
                        <a:rPr lang="zh-CN" sz="1200" kern="100">
                          <a:effectLst/>
                        </a:rPr>
                        <a:t>第</a:t>
                      </a:r>
                      <a:r>
                        <a:rPr lang="en-US" sz="1200" kern="100">
                          <a:effectLst/>
                        </a:rPr>
                        <a:t>10</a:t>
                      </a:r>
                      <a:r>
                        <a:rPr lang="zh-CN" sz="1200" kern="100">
                          <a:effectLst/>
                        </a:rPr>
                        <a:t>章 生物学的发育（胚胎、干细胞、克隆） </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10</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a:effectLst/>
                        </a:rPr>
                        <a:t>第</a:t>
                      </a:r>
                      <a:r>
                        <a:rPr lang="en-US" sz="1200" kern="100">
                          <a:effectLst/>
                        </a:rPr>
                        <a:t>11</a:t>
                      </a:r>
                      <a:r>
                        <a:rPr lang="zh-CN" sz="1200" kern="100">
                          <a:effectLst/>
                        </a:rPr>
                        <a:t>章 神经系统与智能</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11</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a:effectLst/>
                        </a:rPr>
                        <a:t>第</a:t>
                      </a:r>
                      <a:r>
                        <a:rPr lang="en-US" sz="1200" kern="100">
                          <a:effectLst/>
                        </a:rPr>
                        <a:t>12</a:t>
                      </a:r>
                      <a:r>
                        <a:rPr lang="zh-CN" sz="1200" kern="100">
                          <a:effectLst/>
                        </a:rPr>
                        <a:t>章 健康与疾病</a:t>
                      </a:r>
                      <a:r>
                        <a:rPr lang="en-US" sz="1200" kern="100">
                          <a:effectLst/>
                        </a:rPr>
                        <a:t>  </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12</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98856">
                <a:tc>
                  <a:txBody>
                    <a:bodyPr/>
                    <a:lstStyle/>
                    <a:p>
                      <a:pPr algn="l">
                        <a:lnSpc>
                          <a:spcPct val="115000"/>
                        </a:lnSpc>
                        <a:spcAft>
                          <a:spcPts val="0"/>
                        </a:spcAft>
                      </a:pPr>
                      <a:r>
                        <a:rPr lang="zh-CN" sz="1200" kern="100">
                          <a:effectLst/>
                        </a:rPr>
                        <a:t>第</a:t>
                      </a:r>
                      <a:r>
                        <a:rPr lang="en-US" sz="1200" kern="100">
                          <a:effectLst/>
                        </a:rPr>
                        <a:t>13</a:t>
                      </a:r>
                      <a:r>
                        <a:rPr lang="zh-CN" sz="1200" kern="100">
                          <a:effectLst/>
                        </a:rPr>
                        <a:t>章</a:t>
                      </a:r>
                      <a:r>
                        <a:rPr lang="en-US" sz="1200" kern="100">
                          <a:effectLst/>
                        </a:rPr>
                        <a:t>  </a:t>
                      </a:r>
                      <a:r>
                        <a:rPr lang="zh-CN" sz="1200" kern="100">
                          <a:effectLst/>
                        </a:rPr>
                        <a:t>生物技术（基因治疗、合成生物学、细胞工程） </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13</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a:effectLst/>
                        </a:rPr>
                        <a:t>第</a:t>
                      </a:r>
                      <a:r>
                        <a:rPr lang="en-US" sz="1200" kern="100">
                          <a:effectLst/>
                        </a:rPr>
                        <a:t>14</a:t>
                      </a:r>
                      <a:r>
                        <a:rPr lang="zh-CN" sz="1200" kern="100">
                          <a:effectLst/>
                        </a:rPr>
                        <a:t>章 生命的进化和微进化</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14</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a:effectLst/>
                        </a:rPr>
                        <a:t>第</a:t>
                      </a:r>
                      <a:r>
                        <a:rPr lang="en-US" sz="1200" kern="100">
                          <a:effectLst/>
                        </a:rPr>
                        <a:t>15</a:t>
                      </a:r>
                      <a:r>
                        <a:rPr lang="zh-CN" sz="1200" kern="100">
                          <a:effectLst/>
                        </a:rPr>
                        <a:t>章 生命的起源和多样性</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dirty="0">
                          <a:effectLst/>
                        </a:rPr>
                        <a:t>第</a:t>
                      </a:r>
                      <a:r>
                        <a:rPr lang="en-US" sz="1200" kern="100" dirty="0">
                          <a:effectLst/>
                        </a:rPr>
                        <a:t>15</a:t>
                      </a:r>
                      <a:r>
                        <a:rPr lang="zh-CN" sz="1200" kern="100" dirty="0">
                          <a:effectLst/>
                        </a:rPr>
                        <a:t>周 </a:t>
                      </a:r>
                      <a:r>
                        <a:rPr lang="en-US" sz="1200" kern="100" dirty="0">
                          <a:effectLst/>
                        </a:rPr>
                        <a:t>2</a:t>
                      </a:r>
                      <a:r>
                        <a:rPr lang="zh-CN" sz="1200" kern="100" dirty="0">
                          <a:effectLst/>
                        </a:rPr>
                        <a:t>学时</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课堂教学</a:t>
                      </a:r>
                      <a:endParaRPr lang="zh-CN" sz="1200" kern="100">
                        <a:effectLst/>
                        <a:latin typeface="Times New Roman" charset="0"/>
                        <a:ea typeface="宋体" charset="-122"/>
                        <a:cs typeface="Times New Roman" charset="0"/>
                      </a:endParaRPr>
                    </a:p>
                  </a:txBody>
                  <a:tcPr marL="44644" marR="44644" marT="0" marB="0"/>
                </a:tc>
              </a:tr>
              <a:tr h="205926">
                <a:tc>
                  <a:txBody>
                    <a:bodyPr/>
                    <a:lstStyle/>
                    <a:p>
                      <a:pPr algn="l">
                        <a:lnSpc>
                          <a:spcPct val="115000"/>
                        </a:lnSpc>
                        <a:spcAft>
                          <a:spcPts val="0"/>
                        </a:spcAft>
                      </a:pPr>
                      <a:r>
                        <a:rPr lang="zh-CN" sz="1200" kern="100">
                          <a:effectLst/>
                        </a:rPr>
                        <a:t>第</a:t>
                      </a:r>
                      <a:r>
                        <a:rPr lang="en-US" sz="1200" kern="100">
                          <a:effectLst/>
                        </a:rPr>
                        <a:t>16</a:t>
                      </a:r>
                      <a:r>
                        <a:rPr lang="zh-CN" sz="1200" kern="100">
                          <a:effectLst/>
                        </a:rPr>
                        <a:t>章 生态系统和社会行为</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16</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dirty="0">
                          <a:effectLst/>
                        </a:rPr>
                        <a:t>课堂教学</a:t>
                      </a:r>
                      <a:endParaRPr lang="zh-CN" sz="1200" kern="100" dirty="0">
                        <a:effectLst/>
                        <a:latin typeface="Times New Roman" charset="0"/>
                        <a:ea typeface="宋体" charset="-122"/>
                        <a:cs typeface="Times New Roman" charset="0"/>
                      </a:endParaRPr>
                    </a:p>
                  </a:txBody>
                  <a:tcPr marL="44644" marR="44644" marT="0" marB="0"/>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491830106"/>
              </p:ext>
            </p:extLst>
          </p:nvPr>
        </p:nvGraphicFramePr>
        <p:xfrm>
          <a:off x="7136130" y="1990365"/>
          <a:ext cx="4640684" cy="4076866"/>
        </p:xfrm>
        <a:graphic>
          <a:graphicData uri="http://schemas.openxmlformats.org/drawingml/2006/table">
            <a:tbl>
              <a:tblPr firstRow="1">
                <a:tableStyleId>{5C22544A-7EE6-4342-B048-85BDC9FD1C3A}</a:tableStyleId>
              </a:tblPr>
              <a:tblGrid>
                <a:gridCol w="1383917"/>
                <a:gridCol w="1540702"/>
                <a:gridCol w="1716065"/>
              </a:tblGrid>
              <a:tr h="392895">
                <a:tc>
                  <a:txBody>
                    <a:bodyPr/>
                    <a:lstStyle/>
                    <a:p>
                      <a:pPr algn="l">
                        <a:lnSpc>
                          <a:spcPct val="115000"/>
                        </a:lnSpc>
                        <a:spcAft>
                          <a:spcPts val="0"/>
                        </a:spcAft>
                      </a:pPr>
                      <a:r>
                        <a:rPr lang="zh-CN" sz="1200" kern="100" dirty="0">
                          <a:effectLst/>
                        </a:rPr>
                        <a:t>课堂教学内容</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教学进度和学时安排</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dirty="0">
                          <a:effectLst/>
                        </a:rPr>
                        <a:t>教学方式</a:t>
                      </a:r>
                      <a:endParaRPr lang="zh-CN" sz="1200" kern="100" dirty="0">
                        <a:effectLst/>
                        <a:latin typeface="Times New Roman" charset="0"/>
                        <a:ea typeface="宋体" charset="-122"/>
                        <a:cs typeface="Times New Roman" charset="0"/>
                      </a:endParaRPr>
                    </a:p>
                  </a:txBody>
                  <a:tcPr marL="44644" marR="44644" marT="0" marB="0"/>
                </a:tc>
              </a:tr>
              <a:tr h="387139">
                <a:tc>
                  <a:txBody>
                    <a:bodyPr/>
                    <a:lstStyle/>
                    <a:p>
                      <a:pPr algn="l">
                        <a:lnSpc>
                          <a:spcPct val="115000"/>
                        </a:lnSpc>
                        <a:spcAft>
                          <a:spcPts val="0"/>
                        </a:spcAft>
                      </a:pPr>
                      <a:r>
                        <a:rPr lang="zh-CN" sz="1200" kern="100" dirty="0">
                          <a:effectLst/>
                        </a:rPr>
                        <a:t>习题、讨论课</a:t>
                      </a:r>
                      <a:r>
                        <a:rPr lang="en-US" sz="1200" kern="100" dirty="0">
                          <a:effectLst/>
                        </a:rPr>
                        <a:t> 1</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dirty="0">
                          <a:effectLst/>
                        </a:rPr>
                        <a:t>第</a:t>
                      </a:r>
                      <a:r>
                        <a:rPr lang="en-US" sz="1200" kern="100" dirty="0">
                          <a:effectLst/>
                        </a:rPr>
                        <a:t>2</a:t>
                      </a:r>
                      <a:r>
                        <a:rPr lang="zh-CN" sz="1200" kern="100" dirty="0">
                          <a:effectLst/>
                        </a:rPr>
                        <a:t>周 </a:t>
                      </a:r>
                      <a:r>
                        <a:rPr lang="en-US" sz="1200" kern="100" dirty="0">
                          <a:effectLst/>
                        </a:rPr>
                        <a:t>2</a:t>
                      </a:r>
                      <a:r>
                        <a:rPr lang="zh-CN" sz="1200" kern="100" dirty="0">
                          <a:effectLst/>
                        </a:rPr>
                        <a:t>学时</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altLang="en-US" sz="1200" kern="100" dirty="0">
                          <a:effectLst/>
                        </a:rPr>
                        <a:t>演讲讨论、</a:t>
                      </a:r>
                      <a:r>
                        <a:rPr lang="zh-CN" sz="1200" kern="100" dirty="0">
                          <a:effectLst/>
                        </a:rPr>
                        <a:t>习题</a:t>
                      </a:r>
                      <a:r>
                        <a:rPr lang="zh-CN" altLang="en-US" sz="1200" kern="100" dirty="0">
                          <a:effectLst/>
                        </a:rPr>
                        <a:t>练习</a:t>
                      </a:r>
                      <a:endParaRPr lang="zh-CN" sz="1200" kern="100" dirty="0">
                        <a:effectLst/>
                        <a:latin typeface="Times New Roman" charset="0"/>
                        <a:ea typeface="宋体" charset="-122"/>
                        <a:cs typeface="Times New Roman" charset="0"/>
                      </a:endParaRPr>
                    </a:p>
                  </a:txBody>
                  <a:tcPr marL="44644" marR="44644" marT="0" marB="0"/>
                </a:tc>
              </a:tr>
              <a:tr h="387139">
                <a:tc>
                  <a:txBody>
                    <a:bodyPr/>
                    <a:lstStyle/>
                    <a:p>
                      <a:pPr algn="l">
                        <a:lnSpc>
                          <a:spcPct val="115000"/>
                        </a:lnSpc>
                        <a:spcAft>
                          <a:spcPts val="0"/>
                        </a:spcAft>
                      </a:pPr>
                      <a:r>
                        <a:rPr lang="zh-CN" sz="1200" kern="100" dirty="0">
                          <a:effectLst/>
                        </a:rPr>
                        <a:t>习题、讨论课</a:t>
                      </a:r>
                      <a:r>
                        <a:rPr lang="en-US" sz="1200" kern="100" dirty="0">
                          <a:effectLst/>
                        </a:rPr>
                        <a:t> 2</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4</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altLang="en-US" sz="1200" kern="100" dirty="0">
                          <a:effectLst/>
                        </a:rPr>
                        <a:t>演讲讨论、</a:t>
                      </a:r>
                      <a:r>
                        <a:rPr lang="zh-CN" altLang="zh-CN" sz="1200" kern="100" dirty="0">
                          <a:effectLst/>
                        </a:rPr>
                        <a:t>习题</a:t>
                      </a:r>
                      <a:r>
                        <a:rPr lang="zh-CN" altLang="en-US" sz="1200" kern="100" dirty="0">
                          <a:effectLst/>
                        </a:rPr>
                        <a:t>练习</a:t>
                      </a:r>
                      <a:endParaRPr lang="zh-CN" altLang="zh-CN" sz="1200" kern="100" dirty="0">
                        <a:effectLst/>
                        <a:latin typeface="Times New Roman" charset="0"/>
                        <a:ea typeface="宋体" charset="-122"/>
                        <a:cs typeface="Times New Roman" charset="0"/>
                      </a:endParaRPr>
                    </a:p>
                  </a:txBody>
                  <a:tcPr marL="44644" marR="44644" marT="0" marB="0"/>
                </a:tc>
              </a:tr>
              <a:tr h="387139">
                <a:tc>
                  <a:txBody>
                    <a:bodyPr/>
                    <a:lstStyle/>
                    <a:p>
                      <a:pPr algn="l">
                        <a:lnSpc>
                          <a:spcPct val="115000"/>
                        </a:lnSpc>
                        <a:spcAft>
                          <a:spcPts val="0"/>
                        </a:spcAft>
                      </a:pPr>
                      <a:r>
                        <a:rPr lang="zh-CN" sz="1200" kern="100" dirty="0">
                          <a:effectLst/>
                        </a:rPr>
                        <a:t>习题、讨论课</a:t>
                      </a:r>
                      <a:r>
                        <a:rPr lang="en-US" sz="1200" kern="100" dirty="0">
                          <a:effectLst/>
                        </a:rPr>
                        <a:t> 3</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dirty="0">
                          <a:effectLst/>
                        </a:rPr>
                        <a:t>第</a:t>
                      </a:r>
                      <a:r>
                        <a:rPr lang="en-US" sz="1200" kern="100" dirty="0">
                          <a:effectLst/>
                        </a:rPr>
                        <a:t>6</a:t>
                      </a:r>
                      <a:r>
                        <a:rPr lang="zh-CN" sz="1200" kern="100" dirty="0">
                          <a:effectLst/>
                        </a:rPr>
                        <a:t>周 </a:t>
                      </a:r>
                      <a:r>
                        <a:rPr lang="en-US" sz="1200" kern="100" dirty="0">
                          <a:effectLst/>
                        </a:rPr>
                        <a:t>2</a:t>
                      </a:r>
                      <a:r>
                        <a:rPr lang="zh-CN" sz="1200" kern="100" dirty="0">
                          <a:effectLst/>
                        </a:rPr>
                        <a:t>学时</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altLang="en-US" sz="1200" kern="100" dirty="0">
                          <a:effectLst/>
                        </a:rPr>
                        <a:t>演讲讨论、</a:t>
                      </a:r>
                      <a:r>
                        <a:rPr lang="zh-CN" altLang="zh-CN" sz="1200" kern="100" dirty="0">
                          <a:effectLst/>
                        </a:rPr>
                        <a:t>习题</a:t>
                      </a:r>
                      <a:r>
                        <a:rPr lang="zh-CN" altLang="en-US" sz="1200" kern="100" dirty="0">
                          <a:effectLst/>
                        </a:rPr>
                        <a:t>练习</a:t>
                      </a:r>
                      <a:endParaRPr lang="zh-CN" altLang="zh-CN" sz="1200" kern="100" dirty="0">
                        <a:effectLst/>
                        <a:latin typeface="Times New Roman" charset="0"/>
                        <a:ea typeface="宋体" charset="-122"/>
                        <a:cs typeface="Times New Roman" charset="0"/>
                      </a:endParaRPr>
                    </a:p>
                  </a:txBody>
                  <a:tcPr marL="44644" marR="44644" marT="0" marB="0"/>
                </a:tc>
              </a:tr>
              <a:tr h="387139">
                <a:tc>
                  <a:txBody>
                    <a:bodyPr/>
                    <a:lstStyle/>
                    <a:p>
                      <a:pPr algn="l">
                        <a:lnSpc>
                          <a:spcPct val="115000"/>
                        </a:lnSpc>
                        <a:spcAft>
                          <a:spcPts val="0"/>
                        </a:spcAft>
                      </a:pPr>
                      <a:r>
                        <a:rPr lang="zh-CN" sz="1200" kern="100">
                          <a:effectLst/>
                        </a:rPr>
                        <a:t>习题、讨论课</a:t>
                      </a:r>
                      <a:r>
                        <a:rPr lang="en-US" sz="1200" kern="100">
                          <a:effectLst/>
                        </a:rPr>
                        <a:t> 4</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dirty="0">
                          <a:effectLst/>
                        </a:rPr>
                        <a:t>第</a:t>
                      </a:r>
                      <a:r>
                        <a:rPr lang="en-US" sz="1200" kern="100" dirty="0">
                          <a:effectLst/>
                        </a:rPr>
                        <a:t>8</a:t>
                      </a:r>
                      <a:r>
                        <a:rPr lang="zh-CN" sz="1200" kern="100" dirty="0">
                          <a:effectLst/>
                        </a:rPr>
                        <a:t>周 </a:t>
                      </a:r>
                      <a:r>
                        <a:rPr lang="en-US" sz="1200" kern="100" dirty="0">
                          <a:effectLst/>
                        </a:rPr>
                        <a:t>2</a:t>
                      </a:r>
                      <a:r>
                        <a:rPr lang="zh-CN" sz="1200" kern="100" dirty="0">
                          <a:effectLst/>
                        </a:rPr>
                        <a:t>学时</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altLang="en-US" sz="1200" kern="100" dirty="0">
                          <a:effectLst/>
                        </a:rPr>
                        <a:t>演讲讨论、</a:t>
                      </a:r>
                      <a:r>
                        <a:rPr lang="zh-CN" altLang="zh-CN" sz="1200" kern="100" dirty="0">
                          <a:effectLst/>
                        </a:rPr>
                        <a:t>习题</a:t>
                      </a:r>
                      <a:r>
                        <a:rPr lang="zh-CN" altLang="en-US" sz="1200" kern="100" dirty="0">
                          <a:effectLst/>
                        </a:rPr>
                        <a:t>练习</a:t>
                      </a:r>
                      <a:endParaRPr lang="zh-CN" altLang="zh-CN" sz="1200" kern="100" dirty="0">
                        <a:effectLst/>
                        <a:latin typeface="Times New Roman" charset="0"/>
                        <a:ea typeface="宋体" charset="-122"/>
                        <a:cs typeface="Times New Roman" charset="0"/>
                      </a:endParaRPr>
                    </a:p>
                  </a:txBody>
                  <a:tcPr marL="44644" marR="44644" marT="0" marB="0"/>
                </a:tc>
              </a:tr>
              <a:tr h="387139">
                <a:tc>
                  <a:txBody>
                    <a:bodyPr/>
                    <a:lstStyle/>
                    <a:p>
                      <a:pPr algn="l">
                        <a:lnSpc>
                          <a:spcPct val="115000"/>
                        </a:lnSpc>
                        <a:spcAft>
                          <a:spcPts val="0"/>
                        </a:spcAft>
                      </a:pPr>
                      <a:r>
                        <a:rPr lang="zh-CN" sz="1200" kern="100">
                          <a:effectLst/>
                        </a:rPr>
                        <a:t>习题、讨论课</a:t>
                      </a:r>
                      <a:r>
                        <a:rPr lang="en-US" sz="1200" kern="100">
                          <a:effectLst/>
                        </a:rPr>
                        <a:t> 5</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dirty="0">
                          <a:effectLst/>
                        </a:rPr>
                        <a:t>第</a:t>
                      </a:r>
                      <a:r>
                        <a:rPr lang="en-US" sz="1200" kern="100" dirty="0">
                          <a:effectLst/>
                        </a:rPr>
                        <a:t>10</a:t>
                      </a:r>
                      <a:r>
                        <a:rPr lang="zh-CN" sz="1200" kern="100" dirty="0">
                          <a:effectLst/>
                        </a:rPr>
                        <a:t>周 </a:t>
                      </a:r>
                      <a:r>
                        <a:rPr lang="en-US" sz="1200" kern="100" dirty="0">
                          <a:effectLst/>
                        </a:rPr>
                        <a:t>2</a:t>
                      </a:r>
                      <a:r>
                        <a:rPr lang="zh-CN" sz="1200" kern="100" dirty="0">
                          <a:effectLst/>
                        </a:rPr>
                        <a:t>学时</a:t>
                      </a:r>
                      <a:endParaRPr lang="zh-CN" sz="1200" kern="100" dirty="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altLang="en-US" sz="1200" kern="100" dirty="0">
                          <a:effectLst/>
                        </a:rPr>
                        <a:t>演讲讨论、</a:t>
                      </a:r>
                      <a:r>
                        <a:rPr lang="zh-CN" altLang="zh-CN" sz="1200" kern="100" dirty="0">
                          <a:effectLst/>
                        </a:rPr>
                        <a:t>习题</a:t>
                      </a:r>
                      <a:r>
                        <a:rPr lang="zh-CN" altLang="en-US" sz="1200" kern="100" dirty="0">
                          <a:effectLst/>
                        </a:rPr>
                        <a:t>练习</a:t>
                      </a:r>
                      <a:endParaRPr lang="zh-CN" altLang="zh-CN" sz="1200" kern="100" dirty="0">
                        <a:effectLst/>
                        <a:latin typeface="Times New Roman" charset="0"/>
                        <a:ea typeface="宋体" charset="-122"/>
                        <a:cs typeface="Times New Roman" charset="0"/>
                      </a:endParaRPr>
                    </a:p>
                  </a:txBody>
                  <a:tcPr marL="44644" marR="44644" marT="0" marB="0"/>
                </a:tc>
              </a:tr>
              <a:tr h="387139">
                <a:tc>
                  <a:txBody>
                    <a:bodyPr/>
                    <a:lstStyle/>
                    <a:p>
                      <a:pPr algn="l">
                        <a:lnSpc>
                          <a:spcPct val="115000"/>
                        </a:lnSpc>
                        <a:spcAft>
                          <a:spcPts val="0"/>
                        </a:spcAft>
                      </a:pPr>
                      <a:r>
                        <a:rPr lang="zh-CN" sz="1200" kern="100">
                          <a:effectLst/>
                        </a:rPr>
                        <a:t>习题、讨论课</a:t>
                      </a:r>
                      <a:r>
                        <a:rPr lang="en-US" sz="1200" kern="100">
                          <a:effectLst/>
                        </a:rPr>
                        <a:t> 6</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12</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altLang="en-US" sz="1200" kern="100" dirty="0">
                          <a:effectLst/>
                        </a:rPr>
                        <a:t>演讲讨论、</a:t>
                      </a:r>
                      <a:r>
                        <a:rPr lang="zh-CN" altLang="zh-CN" sz="1200" kern="100" dirty="0">
                          <a:effectLst/>
                        </a:rPr>
                        <a:t>习题</a:t>
                      </a:r>
                      <a:r>
                        <a:rPr lang="zh-CN" altLang="en-US" sz="1200" kern="100" dirty="0">
                          <a:effectLst/>
                        </a:rPr>
                        <a:t>练习</a:t>
                      </a:r>
                      <a:endParaRPr lang="zh-CN" altLang="zh-CN" sz="1200" kern="100" dirty="0">
                        <a:effectLst/>
                        <a:latin typeface="Times New Roman" charset="0"/>
                        <a:ea typeface="宋体" charset="-122"/>
                        <a:cs typeface="Times New Roman" charset="0"/>
                      </a:endParaRPr>
                    </a:p>
                  </a:txBody>
                  <a:tcPr marL="44644" marR="44644" marT="0" marB="0"/>
                </a:tc>
              </a:tr>
              <a:tr h="387139">
                <a:tc>
                  <a:txBody>
                    <a:bodyPr/>
                    <a:lstStyle/>
                    <a:p>
                      <a:pPr algn="l">
                        <a:lnSpc>
                          <a:spcPct val="115000"/>
                        </a:lnSpc>
                        <a:spcAft>
                          <a:spcPts val="0"/>
                        </a:spcAft>
                      </a:pPr>
                      <a:r>
                        <a:rPr lang="zh-CN" sz="1200" kern="100">
                          <a:effectLst/>
                        </a:rPr>
                        <a:t>习题、讨论课</a:t>
                      </a:r>
                      <a:r>
                        <a:rPr lang="en-US" sz="1200" kern="100">
                          <a:effectLst/>
                        </a:rPr>
                        <a:t> 7</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14</a:t>
                      </a:r>
                      <a:r>
                        <a:rPr lang="zh-CN" sz="1200" kern="100">
                          <a:effectLst/>
                        </a:rPr>
                        <a:t>周 </a:t>
                      </a:r>
                      <a:r>
                        <a:rPr lang="en-US" sz="1200" kern="100">
                          <a:effectLst/>
                        </a:rPr>
                        <a:t>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altLang="en-US" sz="1200" kern="100" dirty="0">
                          <a:effectLst/>
                        </a:rPr>
                        <a:t>演讲讨论、</a:t>
                      </a:r>
                      <a:r>
                        <a:rPr lang="zh-CN" altLang="zh-CN" sz="1200" kern="100" dirty="0">
                          <a:effectLst/>
                        </a:rPr>
                        <a:t>习题</a:t>
                      </a:r>
                      <a:r>
                        <a:rPr lang="zh-CN" altLang="en-US" sz="1200" kern="100" dirty="0">
                          <a:effectLst/>
                        </a:rPr>
                        <a:t>练习</a:t>
                      </a:r>
                      <a:endParaRPr lang="zh-CN" altLang="zh-CN" sz="1200" kern="100" dirty="0">
                        <a:effectLst/>
                        <a:latin typeface="Times New Roman" charset="0"/>
                        <a:ea typeface="宋体" charset="-122"/>
                        <a:cs typeface="Times New Roman" charset="0"/>
                      </a:endParaRPr>
                    </a:p>
                  </a:txBody>
                  <a:tcPr marL="44644" marR="44644" marT="0" marB="0"/>
                </a:tc>
              </a:tr>
              <a:tr h="387139">
                <a:tc>
                  <a:txBody>
                    <a:bodyPr/>
                    <a:lstStyle/>
                    <a:p>
                      <a:pPr algn="l">
                        <a:lnSpc>
                          <a:spcPct val="115000"/>
                        </a:lnSpc>
                        <a:spcAft>
                          <a:spcPts val="0"/>
                        </a:spcAft>
                      </a:pPr>
                      <a:r>
                        <a:rPr lang="zh-CN" sz="1200" kern="100">
                          <a:effectLst/>
                        </a:rPr>
                        <a:t>习题、讨论课</a:t>
                      </a:r>
                      <a:r>
                        <a:rPr lang="en-US" sz="1200" kern="100">
                          <a:effectLst/>
                        </a:rPr>
                        <a:t> 8</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16</a:t>
                      </a:r>
                      <a:r>
                        <a:rPr lang="zh-CN" sz="1200" kern="100">
                          <a:effectLst/>
                        </a:rPr>
                        <a:t>周</a:t>
                      </a:r>
                      <a:r>
                        <a:rPr lang="en-US" sz="1200" kern="100">
                          <a:effectLst/>
                        </a:rPr>
                        <a:t> 2</a:t>
                      </a:r>
                      <a:r>
                        <a:rPr lang="zh-CN" sz="1200" kern="100">
                          <a:effectLst/>
                        </a:rPr>
                        <a:t>学时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altLang="en-US" sz="1200" kern="100" dirty="0">
                          <a:effectLst/>
                        </a:rPr>
                        <a:t>演讲讨论、</a:t>
                      </a:r>
                      <a:r>
                        <a:rPr lang="zh-CN" altLang="zh-CN" sz="1200" kern="100" dirty="0">
                          <a:effectLst/>
                        </a:rPr>
                        <a:t>习题</a:t>
                      </a:r>
                      <a:r>
                        <a:rPr lang="zh-CN" altLang="en-US" sz="1200" kern="100" dirty="0">
                          <a:effectLst/>
                        </a:rPr>
                        <a:t>练习</a:t>
                      </a:r>
                      <a:endParaRPr lang="zh-CN" altLang="zh-CN" sz="1200" kern="100" dirty="0">
                        <a:effectLst/>
                        <a:latin typeface="Times New Roman" charset="0"/>
                        <a:ea typeface="宋体" charset="-122"/>
                        <a:cs typeface="Times New Roman" charset="0"/>
                      </a:endParaRPr>
                    </a:p>
                  </a:txBody>
                  <a:tcPr marL="44644" marR="44644" marT="0" marB="0"/>
                </a:tc>
              </a:tr>
              <a:tr h="586859">
                <a:tc>
                  <a:txBody>
                    <a:bodyPr/>
                    <a:lstStyle/>
                    <a:p>
                      <a:pPr algn="l">
                        <a:lnSpc>
                          <a:spcPct val="115000"/>
                        </a:lnSpc>
                        <a:spcAft>
                          <a:spcPts val="0"/>
                        </a:spcAft>
                      </a:pPr>
                      <a:r>
                        <a:rPr lang="zh-CN" sz="1200" kern="100">
                          <a:effectLst/>
                        </a:rPr>
                        <a:t>期末考试</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zh-CN" sz="1200" kern="100">
                          <a:effectLst/>
                        </a:rPr>
                        <a:t>第</a:t>
                      </a:r>
                      <a:r>
                        <a:rPr lang="en-US" sz="1200" kern="100">
                          <a:effectLst/>
                        </a:rPr>
                        <a:t>18</a:t>
                      </a:r>
                      <a:r>
                        <a:rPr lang="zh-CN" sz="1200" kern="100">
                          <a:effectLst/>
                        </a:rPr>
                        <a:t>周 </a:t>
                      </a:r>
                      <a:r>
                        <a:rPr lang="en-US" sz="1200" kern="100">
                          <a:effectLst/>
                        </a:rPr>
                        <a:t>2</a:t>
                      </a:r>
                      <a:r>
                        <a:rPr lang="zh-CN" sz="1200" kern="100">
                          <a:effectLst/>
                        </a:rPr>
                        <a:t>小时</a:t>
                      </a:r>
                      <a:endParaRPr lang="zh-CN" sz="1200" kern="100">
                        <a:effectLst/>
                        <a:latin typeface="Times New Roman" charset="0"/>
                        <a:ea typeface="宋体" charset="-122"/>
                        <a:cs typeface="Times New Roman" charset="0"/>
                      </a:endParaRPr>
                    </a:p>
                  </a:txBody>
                  <a:tcPr marL="44644" marR="44644" marT="0" marB="0"/>
                </a:tc>
                <a:tc>
                  <a:txBody>
                    <a:bodyPr/>
                    <a:lstStyle/>
                    <a:p>
                      <a:pPr algn="l">
                        <a:lnSpc>
                          <a:spcPct val="115000"/>
                        </a:lnSpc>
                        <a:spcAft>
                          <a:spcPts val="0"/>
                        </a:spcAft>
                      </a:pPr>
                      <a:r>
                        <a:rPr lang="en-US" sz="1200" kern="100" dirty="0">
                          <a:effectLst/>
                        </a:rPr>
                        <a:t>2</a:t>
                      </a:r>
                      <a:r>
                        <a:rPr lang="zh-CN" sz="1200" kern="100" dirty="0">
                          <a:effectLst/>
                        </a:rPr>
                        <a:t>小时闭卷（考知识运用）</a:t>
                      </a:r>
                      <a:endParaRPr lang="zh-CN" sz="1200" kern="100" dirty="0">
                        <a:effectLst/>
                        <a:latin typeface="Times New Roman" charset="0"/>
                        <a:ea typeface="宋体" charset="-122"/>
                        <a:cs typeface="Times New Roman" charset="0"/>
                      </a:endParaRPr>
                    </a:p>
                  </a:txBody>
                  <a:tcPr marL="44644" marR="44644" marT="0" marB="0"/>
                </a:tc>
              </a:tr>
            </a:tbl>
          </a:graphicData>
        </a:graphic>
      </p:graphicFrame>
      <p:sp>
        <p:nvSpPr>
          <p:cNvPr id="6" name="标题 1"/>
          <p:cNvSpPr>
            <a:spLocks noGrp="1"/>
          </p:cNvSpPr>
          <p:nvPr>
            <p:ph type="title"/>
          </p:nvPr>
        </p:nvSpPr>
        <p:spPr>
          <a:xfrm>
            <a:off x="838200" y="365125"/>
            <a:ext cx="10515600" cy="1325563"/>
          </a:xfrm>
        </p:spPr>
        <p:txBody>
          <a:bodyPr/>
          <a:lstStyle/>
          <a:p>
            <a:r>
              <a:rPr kumimoji="1" lang="zh-CN" altLang="en-US" dirty="0" smtClean="0">
                <a:latin typeface="STXinwei" charset="-122"/>
                <a:ea typeface="STXinwei" charset="-122"/>
                <a:cs typeface="STXinwei" charset="-122"/>
              </a:rPr>
              <a:t>课程主要内容及教学安排</a:t>
            </a:r>
            <a:endParaRPr kumimoji="1"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10232633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STXinwei" charset="-122"/>
                <a:ea typeface="STXinwei" charset="-122"/>
                <a:cs typeface="STXinwei" charset="-122"/>
              </a:rPr>
              <a:t>考核方式和成绩评定方法</a:t>
            </a:r>
            <a:r>
              <a:rPr lang="zh-CN" altLang="zh-CN" dirty="0" smtClean="0">
                <a:effectLst/>
                <a:latin typeface="STXinwei" charset="-122"/>
                <a:ea typeface="STXinwei" charset="-122"/>
                <a:cs typeface="STXinwei" charset="-122"/>
              </a:rPr>
              <a:t> </a:t>
            </a:r>
            <a:endParaRPr kumimoji="1" lang="zh-CN" altLang="en-US" dirty="0">
              <a:latin typeface="STXinwei" charset="-122"/>
              <a:ea typeface="STXinwei" charset="-122"/>
              <a:cs typeface="STXinwei" charset="-122"/>
            </a:endParaRPr>
          </a:p>
        </p:txBody>
      </p:sp>
      <p:sp>
        <p:nvSpPr>
          <p:cNvPr id="3" name="内容占位符 2"/>
          <p:cNvSpPr>
            <a:spLocks noGrp="1"/>
          </p:cNvSpPr>
          <p:nvPr>
            <p:ph idx="1"/>
          </p:nvPr>
        </p:nvSpPr>
        <p:spPr/>
        <p:txBody>
          <a:bodyPr/>
          <a:lstStyle/>
          <a:p>
            <a:r>
              <a:rPr lang="zh-CN" altLang="zh-CN" dirty="0"/>
              <a:t>出勤</a:t>
            </a:r>
            <a:r>
              <a:rPr lang="zh-CN" altLang="zh-CN" dirty="0" smtClean="0"/>
              <a:t>：</a:t>
            </a:r>
            <a:r>
              <a:rPr lang="en-US" altLang="zh-CN" dirty="0" smtClean="0"/>
              <a:t>30</a:t>
            </a:r>
            <a:r>
              <a:rPr lang="en-US" altLang="zh-CN" dirty="0"/>
              <a:t>%</a:t>
            </a:r>
            <a:endParaRPr lang="zh-CN" altLang="zh-CN" dirty="0"/>
          </a:p>
          <a:p>
            <a:r>
              <a:rPr lang="zh-CN" altLang="en-US" dirty="0"/>
              <a:t>平时表现</a:t>
            </a:r>
            <a:r>
              <a:rPr lang="zh-CN" altLang="zh-CN" dirty="0" smtClean="0"/>
              <a:t>：</a:t>
            </a:r>
            <a:r>
              <a:rPr lang="en-US" altLang="zh-CN" dirty="0" smtClean="0"/>
              <a:t>30%</a:t>
            </a:r>
          </a:p>
          <a:p>
            <a:pPr lvl="1"/>
            <a:r>
              <a:rPr lang="zh-CN" altLang="en-US" dirty="0" smtClean="0"/>
              <a:t>课后作业</a:t>
            </a:r>
            <a:r>
              <a:rPr lang="zh-CN" altLang="en-US" dirty="0"/>
              <a:t>、</a:t>
            </a:r>
            <a:r>
              <a:rPr lang="zh-CN" altLang="en-US" dirty="0" smtClean="0"/>
              <a:t>讨论演讲</a:t>
            </a:r>
            <a:r>
              <a:rPr lang="zh-CN" altLang="en-US" dirty="0"/>
              <a:t>、</a:t>
            </a:r>
            <a:r>
              <a:rPr lang="zh-CN" altLang="en-US" dirty="0"/>
              <a:t>课堂互动、随堂测试</a:t>
            </a:r>
            <a:r>
              <a:rPr lang="zh-CN" altLang="en-US" dirty="0" smtClean="0"/>
              <a:t>等</a:t>
            </a:r>
            <a:endParaRPr lang="zh-CN" altLang="zh-CN" dirty="0"/>
          </a:p>
          <a:p>
            <a:r>
              <a:rPr lang="zh-CN" altLang="zh-CN" dirty="0"/>
              <a:t>期末</a:t>
            </a:r>
            <a:r>
              <a:rPr lang="zh-CN" altLang="zh-CN" dirty="0" smtClean="0"/>
              <a:t>考试</a:t>
            </a:r>
            <a:r>
              <a:rPr lang="zh-CN" altLang="en-US" dirty="0" smtClean="0"/>
              <a:t>（闭卷）</a:t>
            </a:r>
            <a:r>
              <a:rPr lang="zh-CN" altLang="zh-CN" dirty="0" smtClean="0"/>
              <a:t>：</a:t>
            </a:r>
            <a:r>
              <a:rPr lang="en-US" altLang="zh-CN" dirty="0" smtClean="0"/>
              <a:t>40</a:t>
            </a:r>
            <a:r>
              <a:rPr lang="en-US" altLang="zh-CN" dirty="0"/>
              <a:t>%</a:t>
            </a:r>
            <a:endParaRPr lang="zh-CN" altLang="zh-CN" dirty="0"/>
          </a:p>
          <a:p>
            <a:endParaRPr kumimoji="1" lang="zh-CN" altLang="en-US" dirty="0"/>
          </a:p>
        </p:txBody>
      </p:sp>
    </p:spTree>
    <p:extLst>
      <p:ext uri="{BB962C8B-B14F-4D97-AF65-F5344CB8AC3E}">
        <p14:creationId xmlns:p14="http://schemas.microsoft.com/office/powerpoint/2010/main" val="1871412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STXinwei" charset="-122"/>
                <a:ea typeface="STXinwei" charset="-122"/>
                <a:cs typeface="STXinwei" charset="-122"/>
              </a:rPr>
              <a:t>教材和参考书目</a:t>
            </a:r>
            <a:r>
              <a:rPr lang="zh-CN" altLang="zh-CN" dirty="0" smtClean="0">
                <a:effectLst/>
                <a:latin typeface="STXinwei" charset="-122"/>
                <a:ea typeface="STXinwei" charset="-122"/>
                <a:cs typeface="STXinwei" charset="-122"/>
              </a:rPr>
              <a:t> </a:t>
            </a:r>
            <a:endParaRPr kumimoji="1" lang="zh-CN" altLang="en-US" dirty="0">
              <a:latin typeface="STXinwei" charset="-122"/>
              <a:ea typeface="STXinwei" charset="-122"/>
              <a:cs typeface="STXinwei" charset="-122"/>
            </a:endParaRPr>
          </a:p>
        </p:txBody>
      </p:sp>
      <p:sp>
        <p:nvSpPr>
          <p:cNvPr id="3" name="内容占位符 2"/>
          <p:cNvSpPr>
            <a:spLocks noGrp="1"/>
          </p:cNvSpPr>
          <p:nvPr>
            <p:ph idx="1"/>
          </p:nvPr>
        </p:nvSpPr>
        <p:spPr>
          <a:xfrm>
            <a:off x="838200" y="1825625"/>
            <a:ext cx="6111240" cy="4351338"/>
          </a:xfrm>
        </p:spPr>
        <p:txBody>
          <a:bodyPr/>
          <a:lstStyle/>
          <a:p>
            <a:r>
              <a:rPr lang="zh-CN" altLang="zh-CN" dirty="0"/>
              <a:t>书名</a:t>
            </a:r>
            <a:r>
              <a:rPr lang="zh-CN" altLang="zh-CN" dirty="0" smtClean="0"/>
              <a:t>：</a:t>
            </a:r>
            <a:r>
              <a:rPr lang="en-US" altLang="zh-CN" dirty="0" smtClean="0"/>
              <a:t>Biology: A Global</a:t>
            </a:r>
            <a:r>
              <a:rPr lang="zh-CN" altLang="en-US" dirty="0" smtClean="0"/>
              <a:t> </a:t>
            </a:r>
            <a:r>
              <a:rPr lang="en-US" altLang="zh-CN" dirty="0" smtClean="0"/>
              <a:t>Approach</a:t>
            </a:r>
            <a:r>
              <a:rPr lang="zh-CN" altLang="en-US" dirty="0" smtClean="0"/>
              <a:t> </a:t>
            </a:r>
            <a:r>
              <a:rPr lang="en-US" altLang="zh-CN" dirty="0"/>
              <a:t>1</a:t>
            </a:r>
            <a:r>
              <a:rPr lang="en-US" altLang="zh-CN" dirty="0" smtClean="0"/>
              <a:t>2</a:t>
            </a:r>
            <a:r>
              <a:rPr lang="en-US" altLang="zh-CN" baseline="30000" dirty="0" smtClean="0"/>
              <a:t>th</a:t>
            </a:r>
            <a:r>
              <a:rPr lang="zh-CN" altLang="en-US" dirty="0" smtClean="0"/>
              <a:t> </a:t>
            </a:r>
            <a:r>
              <a:rPr lang="en-US" altLang="zh-CN" dirty="0" smtClean="0"/>
              <a:t>ed</a:t>
            </a:r>
            <a:r>
              <a:rPr lang="en-US" altLang="zh-CN" dirty="0"/>
              <a:t>. </a:t>
            </a:r>
            <a:endParaRPr lang="zh-CN" altLang="zh-CN" dirty="0"/>
          </a:p>
          <a:p>
            <a:r>
              <a:rPr lang="zh-CN" altLang="zh-CN" dirty="0"/>
              <a:t>作者</a:t>
            </a:r>
            <a:r>
              <a:rPr lang="zh-CN" altLang="zh-CN" dirty="0" smtClean="0"/>
              <a:t>：</a:t>
            </a:r>
            <a:r>
              <a:rPr lang="en-US" altLang="zh-CN" dirty="0" smtClean="0"/>
              <a:t>Campbell</a:t>
            </a:r>
            <a:r>
              <a:rPr lang="zh-CN" altLang="en-US" dirty="0" smtClean="0"/>
              <a:t>，</a:t>
            </a:r>
            <a:r>
              <a:rPr lang="en-US" altLang="zh-CN" dirty="0" err="1" smtClean="0"/>
              <a:t>Urry</a:t>
            </a:r>
            <a:r>
              <a:rPr lang="zh-CN" altLang="en-US" dirty="0" smtClean="0"/>
              <a:t>，</a:t>
            </a:r>
            <a:r>
              <a:rPr lang="en-US" altLang="zh-CN" dirty="0" smtClean="0"/>
              <a:t>Cain</a:t>
            </a:r>
            <a:r>
              <a:rPr lang="zh-CN" altLang="en-US" dirty="0" smtClean="0"/>
              <a:t>，</a:t>
            </a:r>
            <a:r>
              <a:rPr lang="en-US" altLang="zh-CN" dirty="0" smtClean="0"/>
              <a:t>Wasserman</a:t>
            </a:r>
            <a:r>
              <a:rPr lang="zh-CN" altLang="en-US" dirty="0" smtClean="0"/>
              <a:t>，</a:t>
            </a:r>
            <a:r>
              <a:rPr lang="en-US" altLang="zh-CN" dirty="0" err="1" smtClean="0"/>
              <a:t>Minorsky</a:t>
            </a:r>
            <a:r>
              <a:rPr lang="zh-CN" altLang="en-US" dirty="0" smtClean="0"/>
              <a:t>，</a:t>
            </a:r>
            <a:r>
              <a:rPr lang="en-US" altLang="zh-CN" dirty="0" smtClean="0"/>
              <a:t>Orr</a:t>
            </a:r>
            <a:endParaRPr lang="zh-CN" altLang="zh-CN" dirty="0"/>
          </a:p>
          <a:p>
            <a:r>
              <a:rPr lang="zh-CN" altLang="zh-CN" dirty="0"/>
              <a:t>出版社</a:t>
            </a:r>
            <a:r>
              <a:rPr lang="zh-CN" altLang="zh-CN" dirty="0" smtClean="0"/>
              <a:t>：</a:t>
            </a:r>
            <a:r>
              <a:rPr lang="en-US" altLang="zh-CN" dirty="0" smtClean="0"/>
              <a:t>Pearson</a:t>
            </a:r>
            <a:r>
              <a:rPr lang="zh-CN" altLang="en-US" dirty="0" smtClean="0"/>
              <a:t> </a:t>
            </a:r>
            <a:r>
              <a:rPr lang="en-US" altLang="zh-CN" dirty="0" smtClean="0"/>
              <a:t>Education</a:t>
            </a:r>
          </a:p>
          <a:p>
            <a:r>
              <a:rPr lang="zh-CN" altLang="zh-CN" dirty="0" smtClean="0"/>
              <a:t>出版</a:t>
            </a:r>
            <a:r>
              <a:rPr lang="zh-CN" altLang="zh-CN" dirty="0"/>
              <a:t>时间：</a:t>
            </a:r>
            <a:r>
              <a:rPr lang="en-US" altLang="zh-CN" dirty="0" smtClean="0"/>
              <a:t>2021</a:t>
            </a:r>
            <a:endParaRPr lang="zh-CN" altLang="zh-CN" dirty="0"/>
          </a:p>
          <a:p>
            <a:r>
              <a:rPr lang="en-US" altLang="zh-CN" dirty="0"/>
              <a:t>ISBN</a:t>
            </a:r>
            <a:r>
              <a:rPr lang="zh-CN" altLang="zh-CN" dirty="0"/>
              <a:t>：</a:t>
            </a:r>
            <a:r>
              <a:rPr lang="en-US" altLang="zh-CN" dirty="0"/>
              <a:t> </a:t>
            </a:r>
            <a:r>
              <a:rPr lang="en-US" altLang="zh-CN" dirty="0" smtClean="0"/>
              <a:t>9780135188743</a:t>
            </a:r>
            <a:endParaRPr lang="zh-CN" altLang="zh-CN" dirty="0"/>
          </a:p>
          <a:p>
            <a:endParaRPr kumimoji="1" lang="zh-CN" altLang="en-US" dirty="0"/>
          </a:p>
        </p:txBody>
      </p:sp>
      <p:pic>
        <p:nvPicPr>
          <p:cNvPr id="5" name="图片 4"/>
          <p:cNvPicPr>
            <a:picLocks noChangeAspect="1"/>
          </p:cNvPicPr>
          <p:nvPr/>
        </p:nvPicPr>
        <p:blipFill>
          <a:blip r:embed="rId3"/>
          <a:stretch>
            <a:fillRect/>
          </a:stretch>
        </p:blipFill>
        <p:spPr>
          <a:xfrm>
            <a:off x="7144897" y="592392"/>
            <a:ext cx="4636573" cy="5584571"/>
          </a:xfrm>
          <a:prstGeom prst="rect">
            <a:avLst/>
          </a:prstGeom>
        </p:spPr>
      </p:pic>
    </p:spTree>
    <p:extLst>
      <p:ext uri="{BB962C8B-B14F-4D97-AF65-F5344CB8AC3E}">
        <p14:creationId xmlns:p14="http://schemas.microsoft.com/office/powerpoint/2010/main" val="93482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STXinwei" charset="-122"/>
                <a:ea typeface="STXinwei" charset="-122"/>
                <a:cs typeface="STXinwei" charset="-122"/>
              </a:rPr>
              <a:t>教材和参考书目</a:t>
            </a:r>
            <a:r>
              <a:rPr lang="zh-CN" altLang="zh-CN" dirty="0" smtClean="0">
                <a:effectLst/>
                <a:latin typeface="STXinwei" charset="-122"/>
                <a:ea typeface="STXinwei" charset="-122"/>
                <a:cs typeface="STXinwei" charset="-122"/>
              </a:rPr>
              <a:t> </a:t>
            </a:r>
            <a:endParaRPr kumimoji="1" lang="zh-CN" altLang="en-US" dirty="0">
              <a:latin typeface="STXinwei" charset="-122"/>
              <a:ea typeface="STXinwei" charset="-122"/>
              <a:cs typeface="STXinwei" charset="-122"/>
            </a:endParaRPr>
          </a:p>
        </p:txBody>
      </p:sp>
      <p:sp>
        <p:nvSpPr>
          <p:cNvPr id="3" name="内容占位符 2"/>
          <p:cNvSpPr>
            <a:spLocks noGrp="1"/>
          </p:cNvSpPr>
          <p:nvPr>
            <p:ph idx="1"/>
          </p:nvPr>
        </p:nvSpPr>
        <p:spPr>
          <a:xfrm>
            <a:off x="838200" y="1825625"/>
            <a:ext cx="6111240" cy="4351338"/>
          </a:xfrm>
        </p:spPr>
        <p:txBody>
          <a:bodyPr/>
          <a:lstStyle/>
          <a:p>
            <a:r>
              <a:rPr lang="zh-CN" altLang="zh-CN" dirty="0"/>
              <a:t>书名</a:t>
            </a:r>
            <a:r>
              <a:rPr lang="zh-CN" altLang="zh-CN" dirty="0" smtClean="0"/>
              <a:t>：</a:t>
            </a:r>
            <a:r>
              <a:rPr lang="zh-CN" altLang="en-US" dirty="0" smtClean="0"/>
              <a:t>基础生命科学（第</a:t>
            </a:r>
            <a:r>
              <a:rPr lang="en-US" altLang="zh-CN" dirty="0" smtClean="0"/>
              <a:t>2</a:t>
            </a:r>
            <a:r>
              <a:rPr lang="zh-CN" altLang="en-US" dirty="0" smtClean="0"/>
              <a:t>版）</a:t>
            </a:r>
            <a:endParaRPr lang="zh-CN" altLang="zh-CN" dirty="0"/>
          </a:p>
          <a:p>
            <a:r>
              <a:rPr lang="zh-CN" altLang="zh-CN" dirty="0"/>
              <a:t>作者</a:t>
            </a:r>
            <a:r>
              <a:rPr lang="zh-CN" altLang="zh-CN" dirty="0" smtClean="0"/>
              <a:t>：</a:t>
            </a:r>
            <a:r>
              <a:rPr lang="zh-CN" altLang="en-US" dirty="0" smtClean="0"/>
              <a:t>吴庆余</a:t>
            </a:r>
            <a:endParaRPr lang="en-US" altLang="zh-CN" dirty="0" smtClean="0"/>
          </a:p>
          <a:p>
            <a:r>
              <a:rPr lang="zh-CN" altLang="zh-CN" dirty="0" smtClean="0"/>
              <a:t>出版社：</a:t>
            </a:r>
            <a:r>
              <a:rPr lang="zh-CN" altLang="en-US" dirty="0" smtClean="0"/>
              <a:t>高等教育出版社</a:t>
            </a:r>
            <a:endParaRPr lang="en-US" altLang="zh-CN" dirty="0" smtClean="0"/>
          </a:p>
          <a:p>
            <a:r>
              <a:rPr lang="zh-CN" altLang="zh-CN" dirty="0" smtClean="0"/>
              <a:t>出版</a:t>
            </a:r>
            <a:r>
              <a:rPr lang="zh-CN" altLang="zh-CN" dirty="0"/>
              <a:t>时间：</a:t>
            </a:r>
            <a:r>
              <a:rPr lang="en-US" altLang="zh-CN" dirty="0" smtClean="0"/>
              <a:t>2006</a:t>
            </a:r>
            <a:endParaRPr lang="zh-CN" altLang="zh-CN" dirty="0"/>
          </a:p>
          <a:p>
            <a:r>
              <a:rPr lang="en-US" altLang="zh-CN" dirty="0"/>
              <a:t>ISBN</a:t>
            </a:r>
            <a:r>
              <a:rPr lang="zh-CN" altLang="zh-CN" dirty="0"/>
              <a:t>：</a:t>
            </a:r>
            <a:r>
              <a:rPr lang="en-US" altLang="zh-CN" dirty="0"/>
              <a:t> </a:t>
            </a:r>
            <a:r>
              <a:rPr lang="en-US" altLang="zh-CN" dirty="0" smtClean="0"/>
              <a:t>7040198517</a:t>
            </a:r>
            <a:endParaRPr lang="zh-CN" altLang="zh-CN" dirty="0"/>
          </a:p>
          <a:p>
            <a:endParaRPr kumimoji="1" lang="zh-CN" altLang="en-US" dirty="0"/>
          </a:p>
        </p:txBody>
      </p:sp>
      <p:pic>
        <p:nvPicPr>
          <p:cNvPr id="6" name="Picture 7">
            <a:extLst>
              <a:ext uri="{FF2B5EF4-FFF2-40B4-BE49-F238E27FC236}">
                <a16:creationId xmlns="" xmlns:a16="http://schemas.microsoft.com/office/drawing/2014/main" id="{2EFB69B3-78C9-A645-8743-126F6B39F114}"/>
              </a:ext>
            </a:extLst>
          </p:cNvPr>
          <p:cNvPicPr>
            <a:picLocks noChangeAspect="1"/>
          </p:cNvPicPr>
          <p:nvPr/>
        </p:nvPicPr>
        <p:blipFill>
          <a:blip r:embed="rId3"/>
          <a:stretch>
            <a:fillRect/>
          </a:stretch>
        </p:blipFill>
        <p:spPr>
          <a:xfrm>
            <a:off x="7142532" y="365124"/>
            <a:ext cx="4481828" cy="6011291"/>
          </a:xfrm>
          <a:prstGeom prst="rect">
            <a:avLst/>
          </a:prstGeom>
        </p:spPr>
      </p:pic>
    </p:spTree>
    <p:extLst>
      <p:ext uri="{BB962C8B-B14F-4D97-AF65-F5344CB8AC3E}">
        <p14:creationId xmlns:p14="http://schemas.microsoft.com/office/powerpoint/2010/main" val="17259280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707691" cy="3326673"/>
          </a:xfrm>
        </p:spPr>
        <p:txBody>
          <a:bodyPr>
            <a:noAutofit/>
          </a:bodyPr>
          <a:lstStyle/>
          <a:p>
            <a:pPr algn="l"/>
            <a:r>
              <a:rPr lang="en-US" altLang="zh-CN" sz="2800" b="1" dirty="0"/>
              <a:t>The goal of our course (</a:t>
            </a:r>
            <a:r>
              <a:rPr lang="zh-CN" altLang="en-US" sz="2800" b="1" dirty="0"/>
              <a:t>课程目标</a:t>
            </a:r>
            <a:r>
              <a:rPr lang="en-US" altLang="zh-CN" sz="2800" b="1" dirty="0"/>
              <a:t>)</a:t>
            </a:r>
            <a:r>
              <a:rPr lang="zh-CN" altLang="en-US" sz="2800" b="1" dirty="0"/>
              <a:t>：</a:t>
            </a:r>
            <a:r>
              <a:rPr lang="en-US" altLang="zh-CN" sz="2800" dirty="0"/>
              <a:t/>
            </a:r>
            <a:br>
              <a:rPr lang="en-US" altLang="zh-CN" sz="2800" dirty="0"/>
            </a:br>
            <a:endParaRPr lang="en-US" sz="2800" dirty="0"/>
          </a:p>
        </p:txBody>
      </p:sp>
      <p:sp>
        <p:nvSpPr>
          <p:cNvPr id="3" name="Rectangle 2">
            <a:extLst>
              <a:ext uri="{FF2B5EF4-FFF2-40B4-BE49-F238E27FC236}">
                <a16:creationId xmlns="" xmlns:a16="http://schemas.microsoft.com/office/drawing/2014/main" id="{A015173B-9DAD-D64A-8EBC-C6C560AC089A}"/>
              </a:ext>
            </a:extLst>
          </p:cNvPr>
          <p:cNvSpPr/>
          <p:nvPr/>
        </p:nvSpPr>
        <p:spPr>
          <a:xfrm>
            <a:off x="1175657" y="2184070"/>
            <a:ext cx="11016343" cy="3139321"/>
          </a:xfrm>
          <a:prstGeom prst="rect">
            <a:avLst/>
          </a:prstGeom>
        </p:spPr>
        <p:txBody>
          <a:bodyPr wrap="square">
            <a:spAutoFit/>
          </a:bodyPr>
          <a:lstStyle/>
          <a:p>
            <a:pPr marL="285750" indent="-285750">
              <a:buFont typeface="Arial" panose="020B0604020202020204" pitchFamily="34" charset="0"/>
              <a:buChar char="•"/>
            </a:pPr>
            <a:r>
              <a:rPr lang="en-US" altLang="zh-CN" dirty="0"/>
              <a:t>To teach the basic knowledge about the modern biology (</a:t>
            </a:r>
            <a:r>
              <a:rPr lang="zh-CN" altLang="en-US" dirty="0"/>
              <a:t>现代人的基本常识</a:t>
            </a:r>
            <a:r>
              <a:rPr lang="en-US" altLang="zh-CN" dirty="0"/>
              <a:t>)</a:t>
            </a:r>
            <a:r>
              <a:rPr lang="zh-CN" altLang="en-US" dirty="0"/>
              <a:t> </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To shape the way of thinking, scientific thinking / evaluation of the complex system</a:t>
            </a:r>
            <a:br>
              <a:rPr lang="en-US" altLang="zh-CN" dirty="0"/>
            </a:br>
            <a:r>
              <a:rPr lang="zh-CN" altLang="en-US" dirty="0"/>
              <a:t>（思维方式培养）</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To understand the themes of biology.</a:t>
            </a:r>
            <a:br>
              <a:rPr lang="en-US" altLang="zh-CN" dirty="0"/>
            </a:br>
            <a:r>
              <a:rPr lang="en-US" altLang="zh-CN" dirty="0"/>
              <a:t>(</a:t>
            </a:r>
            <a:r>
              <a:rPr lang="zh-CN" altLang="en-US" dirty="0"/>
              <a:t>掌握生命个体（疾病）与群体（社会）规律</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 </a:t>
            </a:r>
            <a:r>
              <a:rPr lang="en-US" altLang="zh-CN" dirty="0"/>
              <a:t>To facilitate the ideas of computations in biology</a:t>
            </a:r>
            <a:br>
              <a:rPr lang="en-US" altLang="zh-CN" dirty="0"/>
            </a:br>
            <a:r>
              <a:rPr lang="en-US" altLang="zh-CN" dirty="0"/>
              <a:t>(</a:t>
            </a:r>
            <a:r>
              <a:rPr lang="zh-CN" altLang="en-US" dirty="0"/>
              <a:t>计算方案的生物学启发</a:t>
            </a:r>
            <a:r>
              <a:rPr lang="en-US" altLang="zh-CN" dirty="0"/>
              <a:t>,</a:t>
            </a:r>
            <a:r>
              <a:rPr lang="zh-CN" altLang="en-US" dirty="0"/>
              <a:t>设计符合自然规律的高效计算系统</a:t>
            </a:r>
            <a:r>
              <a:rPr lang="en-US" altLang="zh-CN" dirty="0"/>
              <a:t>,</a:t>
            </a:r>
            <a:r>
              <a:rPr lang="zh-CN" altLang="en-US" dirty="0"/>
              <a:t>了解生命学科对计算系统的需求</a:t>
            </a:r>
            <a:r>
              <a:rPr lang="en-US" altLang="zh-CN" dirty="0"/>
              <a:t>)</a:t>
            </a:r>
            <a:r>
              <a:rPr lang="en-US" altLang="zh-CN" sz="2400" dirty="0"/>
              <a:t/>
            </a:r>
            <a:br>
              <a:rPr lang="en-US" altLang="zh-CN" sz="2400" dirty="0"/>
            </a:br>
            <a:endParaRPr lang="en-US" dirty="0"/>
          </a:p>
        </p:txBody>
      </p:sp>
    </p:spTree>
    <p:custDataLst>
      <p:tags r:id="rId1"/>
    </p:custDataLst>
    <p:extLst>
      <p:ext uri="{BB962C8B-B14F-4D97-AF65-F5344CB8AC3E}">
        <p14:creationId xmlns:p14="http://schemas.microsoft.com/office/powerpoint/2010/main" val="318022698"/>
      </p:ext>
    </p:extLst>
  </p:cSld>
  <p:clrMapOvr>
    <a:masterClrMapping/>
  </p:clrMapOvr>
  <mc:AlternateContent xmlns:mc="http://schemas.openxmlformats.org/markup-compatibility/2006" xmlns:p14="http://schemas.microsoft.com/office/powerpoint/2010/main">
    <mc:Choice Requires="p14">
      <p:transition spd="slow" p14:dur="2000" advTm="110273"/>
    </mc:Choice>
    <mc:Fallback xmlns="">
      <p:transition spd="slow" advTm="110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1864</TotalTime>
  <Words>1132</Words>
  <Application>Microsoft Macintosh PowerPoint</Application>
  <PresentationFormat>宽屏</PresentationFormat>
  <Paragraphs>150</Paragraphs>
  <Slides>8</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vt:i4>
      </vt:variant>
    </vt:vector>
  </HeadingPairs>
  <TitlesOfParts>
    <vt:vector size="19" baseType="lpstr">
      <vt:lpstr>DengXian</vt:lpstr>
      <vt:lpstr>DengXian Light</vt:lpstr>
      <vt:lpstr>SimHei</vt:lpstr>
      <vt:lpstr>SimSun</vt:lpstr>
      <vt:lpstr>STXinwei</vt:lpstr>
      <vt:lpstr>Times New Roman</vt:lpstr>
      <vt:lpstr>Wingdings</vt:lpstr>
      <vt:lpstr>宋体</vt:lpstr>
      <vt:lpstr>微软雅黑</vt:lpstr>
      <vt:lpstr>Arial</vt:lpstr>
      <vt:lpstr>Office 主题</vt:lpstr>
      <vt:lpstr>现代生命科学导论C</vt:lpstr>
      <vt:lpstr>PowerPoint 演示文稿</vt:lpstr>
      <vt:lpstr>课程简介</vt:lpstr>
      <vt:lpstr>课程主要内容及教学安排</vt:lpstr>
      <vt:lpstr>考核方式和成绩评定方法 </vt:lpstr>
      <vt:lpstr>教材和参考书目 </vt:lpstr>
      <vt:lpstr>教材和参考书目 </vt:lpstr>
      <vt:lpstr>The goal of our course (课程目标)： </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现代生命科学导论C</dc:title>
  <dc:creator>李 俊</dc:creator>
  <cp:lastModifiedBy>李 俊</cp:lastModifiedBy>
  <cp:revision>18</cp:revision>
  <dcterms:created xsi:type="dcterms:W3CDTF">2022-02-12T05:38:07Z</dcterms:created>
  <dcterms:modified xsi:type="dcterms:W3CDTF">2024-02-26T01:33:07Z</dcterms:modified>
</cp:coreProperties>
</file>